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9" r:id="rId2"/>
    <p:sldId id="320" r:id="rId3"/>
    <p:sldId id="302" r:id="rId4"/>
    <p:sldId id="317" r:id="rId5"/>
    <p:sldId id="301" r:id="rId6"/>
    <p:sldId id="267" r:id="rId7"/>
    <p:sldId id="270" r:id="rId8"/>
    <p:sldId id="318" r:id="rId9"/>
    <p:sldId id="308" r:id="rId10"/>
    <p:sldId id="319" r:id="rId11"/>
    <p:sldId id="309" r:id="rId12"/>
    <p:sldId id="303" r:id="rId13"/>
    <p:sldId id="286" r:id="rId14"/>
    <p:sldId id="294" r:id="rId15"/>
    <p:sldId id="295" r:id="rId16"/>
    <p:sldId id="297" r:id="rId17"/>
    <p:sldId id="298" r:id="rId18"/>
    <p:sldId id="287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04" r:id="rId27"/>
    <p:sldId id="32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FF66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00992555831734E-2"/>
          <c:y val="4.9763033175355909E-2"/>
          <c:w val="0.81829521104943992"/>
          <c:h val="0.713270142180097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BD Donor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0552516767076301E-3"/>
                  <c:y val="-3.4914973795388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F1-431E-A0FB-44CCEB548941}"/>
                </c:ext>
              </c:extLst>
            </c:dLbl>
            <c:dLbl>
              <c:idx val="1"/>
              <c:layout>
                <c:manualLayout>
                  <c:x val="-7.4654974101877819E-3"/>
                  <c:y val="-3.0905125886670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F1-431E-A0FB-44CCEB548941}"/>
                </c:ext>
              </c:extLst>
            </c:dLbl>
            <c:dLbl>
              <c:idx val="2"/>
              <c:layout>
                <c:manualLayout>
                  <c:x val="-2.8764080612650463E-2"/>
                  <c:y val="-3.7990304143158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F1-431E-A0FB-44CCEB548941}"/>
                </c:ext>
              </c:extLst>
            </c:dLbl>
            <c:dLbl>
              <c:idx val="3"/>
              <c:layout>
                <c:manualLayout>
                  <c:x val="-2.0285988877148012E-2"/>
                  <c:y val="-2.6839682851306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F1-431E-A0FB-44CCEB548941}"/>
                </c:ext>
              </c:extLst>
            </c:dLbl>
            <c:dLbl>
              <c:idx val="4"/>
              <c:layout>
                <c:manualLayout>
                  <c:x val="-2.0492760665218612E-2"/>
                  <c:y val="-3.8617033704292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9F1-431E-A0FB-44CCEB548941}"/>
                </c:ext>
              </c:extLst>
            </c:dLbl>
            <c:dLbl>
              <c:idx val="5"/>
              <c:layout>
                <c:manualLayout>
                  <c:x val="-2.0699532453289395E-2"/>
                  <c:y val="-2.5968213508650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9F1-431E-A0FB-44CCEB548941}"/>
                </c:ext>
              </c:extLst>
            </c:dLbl>
            <c:dLbl>
              <c:idx val="6"/>
              <c:layout>
                <c:manualLayout>
                  <c:x val="-2.8350602058076792E-2"/>
                  <c:y val="-3.463076774377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9F1-431E-A0FB-44CCEB548941}"/>
                </c:ext>
              </c:extLst>
            </c:dLbl>
            <c:dLbl>
              <c:idx val="7"/>
              <c:layout>
                <c:manualLayout>
                  <c:x val="-3.2279458213393203E-2"/>
                  <c:y val="-3.8482750572106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9F1-431E-A0FB-44CCEB548941}"/>
                </c:ext>
              </c:extLst>
            </c:dLbl>
            <c:dLbl>
              <c:idx val="8"/>
              <c:layout>
                <c:manualLayout>
                  <c:x val="-4.4893177892282927E-2"/>
                  <c:y val="-2.73241871193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9F1-431E-A0FB-44CCEB548941}"/>
                </c:ext>
              </c:extLst>
            </c:dLbl>
            <c:dLbl>
              <c:idx val="9"/>
              <c:layout>
                <c:manualLayout>
                  <c:x val="-2.897091742228896E-2"/>
                  <c:y val="-3.914870186868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9F1-431E-A0FB-44CCEB548941}"/>
                </c:ext>
              </c:extLst>
            </c:dLbl>
            <c:spPr>
              <a:noFill/>
              <a:ln w="2564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Sheet1!$C$1:$V$1</c:f>
              <c:numCache>
                <c:formatCode>General</c:formatCode>
                <c:ptCount val="20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</c:numCache>
            </c:numRef>
          </c:cat>
          <c:val>
            <c:numRef>
              <c:f>Sheet1!$C$2:$V$2</c:f>
              <c:numCache>
                <c:formatCode>General</c:formatCode>
                <c:ptCount val="20"/>
                <c:pt idx="0">
                  <c:v>20</c:v>
                </c:pt>
                <c:pt idx="1">
                  <c:v>43</c:v>
                </c:pt>
                <c:pt idx="2">
                  <c:v>52</c:v>
                </c:pt>
                <c:pt idx="3">
                  <c:v>87</c:v>
                </c:pt>
                <c:pt idx="4">
                  <c:v>114</c:v>
                </c:pt>
                <c:pt idx="5">
                  <c:v>118</c:v>
                </c:pt>
                <c:pt idx="6">
                  <c:v>128</c:v>
                </c:pt>
                <c:pt idx="7">
                  <c:v>165</c:v>
                </c:pt>
                <c:pt idx="8">
                  <c:v>203</c:v>
                </c:pt>
                <c:pt idx="9">
                  <c:v>203</c:v>
                </c:pt>
                <c:pt idx="10">
                  <c:v>318</c:v>
                </c:pt>
                <c:pt idx="11">
                  <c:v>432</c:v>
                </c:pt>
                <c:pt idx="12">
                  <c:v>530</c:v>
                </c:pt>
                <c:pt idx="13">
                  <c:v>665</c:v>
                </c:pt>
                <c:pt idx="14">
                  <c:v>659</c:v>
                </c:pt>
                <c:pt idx="15">
                  <c:v>808</c:v>
                </c:pt>
                <c:pt idx="16">
                  <c:v>870</c:v>
                </c:pt>
                <c:pt idx="17">
                  <c:v>926</c:v>
                </c:pt>
                <c:pt idx="18">
                  <c:v>923</c:v>
                </c:pt>
                <c:pt idx="19">
                  <c:v>1078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9F1-431E-A0FB-44CCEB5489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464576"/>
        <c:axId val="83467264"/>
      </c:lineChart>
      <c:catAx>
        <c:axId val="8346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825">
            <a:solidFill>
              <a:srgbClr val="CCFFFF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834672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3467264"/>
        <c:scaling>
          <c:orientation val="minMax"/>
        </c:scaling>
        <c:delete val="0"/>
        <c:axPos val="l"/>
        <c:majorGridlines>
          <c:spPr>
            <a:ln w="12825">
              <a:solidFill>
                <a:srgbClr val="CC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825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3464576"/>
        <c:crosses val="autoZero"/>
        <c:crossBetween val="between"/>
      </c:valAx>
      <c:spPr>
        <a:noFill/>
        <a:ln w="256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8" b="1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54033819543048E-2"/>
          <c:y val="9.749033643521833E-2"/>
          <c:w val="0.8383891829095137"/>
          <c:h val="0.658724767358625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Kidney Tx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825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552471924615981E-3"/>
                  <c:y val="-3.9460450966356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44-44E7-9175-B03A42FC427E}"/>
                </c:ext>
              </c:extLst>
            </c:dLbl>
            <c:dLbl>
              <c:idx val="1"/>
              <c:layout>
                <c:manualLayout>
                  <c:x val="-2.5474377178262555E-3"/>
                  <c:y val="-4.226879026485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44-44E7-9175-B03A42FC427E}"/>
                </c:ext>
              </c:extLst>
            </c:dLbl>
            <c:dLbl>
              <c:idx val="2"/>
              <c:layout>
                <c:manualLayout>
                  <c:x val="7.4415902930166514E-4"/>
                  <c:y val="-4.708124552612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44-44E7-9175-B03A42FC427E}"/>
                </c:ext>
              </c:extLst>
            </c:dLbl>
            <c:dLbl>
              <c:idx val="3"/>
              <c:layout>
                <c:manualLayout>
                  <c:x val="-2.2532593261907837E-3"/>
                  <c:y val="-7.002147458840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44-44E7-9175-B03A42FC427E}"/>
                </c:ext>
              </c:extLst>
            </c:dLbl>
            <c:dLbl>
              <c:idx val="4"/>
              <c:layout>
                <c:manualLayout>
                  <c:x val="-2.459919969020266E-3"/>
                  <c:y val="-6.3617036506800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44-44E7-9175-B03A42FC427E}"/>
                </c:ext>
              </c:extLst>
            </c:dLbl>
            <c:dLbl>
              <c:idx val="5"/>
              <c:layout>
                <c:manualLayout>
                  <c:x val="-5.94539821866529E-3"/>
                  <c:y val="-6.9149964209019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44-44E7-9175-B03A42FC427E}"/>
                </c:ext>
              </c:extLst>
            </c:dLbl>
            <c:dLbl>
              <c:idx val="6"/>
              <c:layout>
                <c:manualLayout>
                  <c:x val="-8.6784561765844842E-3"/>
                  <c:y val="-7.781263421617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544-44E7-9175-B03A42FC427E}"/>
                </c:ext>
              </c:extLst>
            </c:dLbl>
            <c:dLbl>
              <c:idx val="7"/>
              <c:layout>
                <c:manualLayout>
                  <c:x val="-2.7712662966310141E-3"/>
                  <c:y val="-9.984645669291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44-44E7-9175-B03A42FC427E}"/>
                </c:ext>
              </c:extLst>
            </c:dLbl>
            <c:dLbl>
              <c:idx val="8"/>
              <c:layout>
                <c:manualLayout>
                  <c:x val="-3.909513360010327E-3"/>
                  <c:y val="-0.10914244810307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544-44E7-9175-B03A42FC427E}"/>
                </c:ext>
              </c:extLst>
            </c:dLbl>
            <c:dLbl>
              <c:idx val="9"/>
              <c:layout>
                <c:manualLayout>
                  <c:x val="-9.298825351749064E-3"/>
                  <c:y val="-0.12551234788833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44-44E7-9175-B03A42FC427E}"/>
                </c:ext>
              </c:extLst>
            </c:dLbl>
            <c:dLbl>
              <c:idx val="10"/>
              <c:layout>
                <c:manualLayout>
                  <c:x val="8.1967213114754103E-3"/>
                  <c:y val="-0.16363636363636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544-44E7-9175-B03A42FC427E}"/>
                </c:ext>
              </c:extLst>
            </c:dLbl>
            <c:dLbl>
              <c:idx val="11"/>
              <c:layout>
                <c:manualLayout>
                  <c:x val="4.9180327868852463E-3"/>
                  <c:y val="-0.20681818181818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44-44E7-9175-B03A42FC427E}"/>
                </c:ext>
              </c:extLst>
            </c:dLbl>
            <c:dLbl>
              <c:idx val="12"/>
              <c:layout>
                <c:manualLayout>
                  <c:x val="-6.5573770491803279E-3"/>
                  <c:y val="-0.24318181818181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544-44E7-9175-B03A42FC427E}"/>
                </c:ext>
              </c:extLst>
            </c:dLbl>
            <c:dLbl>
              <c:idx val="13"/>
              <c:layout>
                <c:manualLayout>
                  <c:x val="1.639344262295082E-3"/>
                  <c:y val="-0.30681818181818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544-44E7-9175-B03A42FC427E}"/>
                </c:ext>
              </c:extLst>
            </c:dLbl>
            <c:dLbl>
              <c:idx val="14"/>
              <c:layout>
                <c:manualLayout>
                  <c:x val="8.1967213114752888E-3"/>
                  <c:y val="-0.29090909090909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544-44E7-9175-B03A42FC427E}"/>
                </c:ext>
              </c:extLst>
            </c:dLbl>
            <c:dLbl>
              <c:idx val="15"/>
              <c:layout>
                <c:manualLayout>
                  <c:x val="4.9180327868852463E-3"/>
                  <c:y val="-0.33735921100795946"/>
                </c:manualLayout>
              </c:layout>
              <c:spPr>
                <a:noFill/>
                <a:ln w="25649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0229885057471264E-2"/>
                      <c:h val="5.23769049305412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544-44E7-9175-B03A42FC427E}"/>
                </c:ext>
              </c:extLst>
            </c:dLbl>
            <c:dLbl>
              <c:idx val="16"/>
              <c:layout>
                <c:manualLayout>
                  <c:x val="1.8367046791564848E-4"/>
                  <c:y val="-0.32074625688672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950819672131151E-2"/>
                      <c:h val="5.36705440229062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544-44E7-9175-B03A42FC427E}"/>
                </c:ext>
              </c:extLst>
            </c:dLbl>
            <c:dLbl>
              <c:idx val="17"/>
              <c:layout>
                <c:manualLayout>
                  <c:x val="1.6393442622949618E-3"/>
                  <c:y val="-0.33409090909090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544-44E7-9175-B03A42FC427E}"/>
                </c:ext>
              </c:extLst>
            </c:dLbl>
            <c:dLbl>
              <c:idx val="18"/>
              <c:layout>
                <c:manualLayout>
                  <c:x val="1.639344262295082E-3"/>
                  <c:y val="-0.309090909090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544-44E7-9175-B03A42FC427E}"/>
                </c:ext>
              </c:extLst>
            </c:dLbl>
            <c:dLbl>
              <c:idx val="19"/>
              <c:layout>
                <c:manualLayout>
                  <c:x val="0"/>
                  <c:y val="-0.33409090909090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544-44E7-9175-B03A42FC427E}"/>
                </c:ext>
              </c:extLst>
            </c:dLbl>
            <c:spPr>
              <a:noFill/>
              <a:ln w="2564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Sheet1!$C$1:$V$1</c:f>
              <c:numCache>
                <c:formatCode>General</c:formatCode>
                <c:ptCount val="20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</c:numCache>
            </c:numRef>
          </c:cat>
          <c:val>
            <c:numRef>
              <c:f>Sheet1!$C$2:$V$2</c:f>
              <c:numCache>
                <c:formatCode>General</c:formatCode>
                <c:ptCount val="20"/>
                <c:pt idx="0">
                  <c:v>19</c:v>
                </c:pt>
                <c:pt idx="1">
                  <c:v>66</c:v>
                </c:pt>
                <c:pt idx="2">
                  <c:v>85</c:v>
                </c:pt>
                <c:pt idx="3">
                  <c:v>188</c:v>
                </c:pt>
                <c:pt idx="4">
                  <c:v>180</c:v>
                </c:pt>
                <c:pt idx="5">
                  <c:v>215</c:v>
                </c:pt>
                <c:pt idx="6">
                  <c:v>237</c:v>
                </c:pt>
                <c:pt idx="7">
                  <c:v>265</c:v>
                </c:pt>
                <c:pt idx="8">
                  <c:v>349</c:v>
                </c:pt>
                <c:pt idx="9">
                  <c:v>396</c:v>
                </c:pt>
                <c:pt idx="10">
                  <c:v>590</c:v>
                </c:pt>
                <c:pt idx="11">
                  <c:v>763</c:v>
                </c:pt>
                <c:pt idx="12">
                  <c:v>911</c:v>
                </c:pt>
                <c:pt idx="13">
                  <c:v>1171</c:v>
                </c:pt>
                <c:pt idx="14">
                  <c:v>1122</c:v>
                </c:pt>
                <c:pt idx="15">
                  <c:v>1374</c:v>
                </c:pt>
                <c:pt idx="16">
                  <c:v>1399</c:v>
                </c:pt>
                <c:pt idx="17">
                  <c:v>1351</c:v>
                </c:pt>
                <c:pt idx="18">
                  <c:v>1245</c:v>
                </c:pt>
                <c:pt idx="19">
                  <c:v>1354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544-44E7-9175-B03A42FC42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B050"/>
            </a:solidFill>
            <a:ln w="12825">
              <a:solidFill>
                <a:srgbClr val="333300"/>
              </a:solidFill>
              <a:prstDash val="solid"/>
            </a:ln>
            <a:effectLst>
              <a:outerShdw blurRad="863600" dist="50800" sx="1000" sy="1000" algn="ctr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0"/>
                  <c:y val="-5.227272727272733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544-44E7-9175-B03A42FC427E}"/>
                </c:ext>
              </c:extLst>
            </c:dLbl>
            <c:dLbl>
              <c:idx val="1"/>
              <c:layout>
                <c:manualLayout>
                  <c:x val="1.639344262295082E-3"/>
                  <c:y val="-6.59090909090908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544-44E7-9175-B03A42FC427E}"/>
                </c:ext>
              </c:extLst>
            </c:dLbl>
            <c:dLbl>
              <c:idx val="2"/>
              <c:layout>
                <c:manualLayout>
                  <c:x val="-3.2786885245901639E-3"/>
                  <c:y val="-5.227272727272733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544-44E7-9175-B03A42FC427E}"/>
                </c:ext>
              </c:extLst>
            </c:dLbl>
            <c:dLbl>
              <c:idx val="3"/>
              <c:layout>
                <c:manualLayout>
                  <c:x val="3.0054297618932737E-17"/>
                  <c:y val="-5.681818181818201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544-44E7-9175-B03A42FC427E}"/>
                </c:ext>
              </c:extLst>
            </c:dLbl>
            <c:dLbl>
              <c:idx val="4"/>
              <c:layout>
                <c:manualLayout>
                  <c:x val="-1.639344262295082E-3"/>
                  <c:y val="-4.54545454545454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544-44E7-9175-B03A42FC427E}"/>
                </c:ext>
              </c:extLst>
            </c:dLbl>
            <c:dLbl>
              <c:idx val="5"/>
              <c:layout>
                <c:manualLayout>
                  <c:x val="0"/>
                  <c:y val="-6.3636363636363547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544-44E7-9175-B03A42FC427E}"/>
                </c:ext>
              </c:extLst>
            </c:dLbl>
            <c:dLbl>
              <c:idx val="6"/>
              <c:layout>
                <c:manualLayout>
                  <c:x val="-6.5573770491803894E-3"/>
                  <c:y val="-4.545454545454537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544-44E7-9175-B03A42FC427E}"/>
                </c:ext>
              </c:extLst>
            </c:dLbl>
            <c:dLbl>
              <c:idx val="7"/>
              <c:layout>
                <c:manualLayout>
                  <c:x val="-3.2786885245901639E-3"/>
                  <c:y val="-0.05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544-44E7-9175-B03A42FC427E}"/>
                </c:ext>
              </c:extLst>
            </c:dLbl>
            <c:dLbl>
              <c:idx val="8"/>
              <c:layout>
                <c:manualLayout>
                  <c:x val="0"/>
                  <c:y val="-4.772727272727272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544-44E7-9175-B03A42FC427E}"/>
                </c:ext>
              </c:extLst>
            </c:dLbl>
            <c:dLbl>
              <c:idx val="9"/>
              <c:layout>
                <c:manualLayout>
                  <c:x val="1.639344262295082E-3"/>
                  <c:y val="-4.54545454545454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544-44E7-9175-B03A42FC427E}"/>
                </c:ext>
              </c:extLst>
            </c:dLbl>
            <c:dLbl>
              <c:idx val="10"/>
              <c:layout>
                <c:manualLayout>
                  <c:x val="4.9180327868852524E-3"/>
                  <c:y val="-4.772727272727272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544-44E7-9175-B03A42FC427E}"/>
                </c:ext>
              </c:extLst>
            </c:dLbl>
            <c:dLbl>
              <c:idx val="11"/>
              <c:layout>
                <c:manualLayout>
                  <c:x val="0"/>
                  <c:y val="-4.54545454545454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544-44E7-9175-B03A42FC427E}"/>
                </c:ext>
              </c:extLst>
            </c:dLbl>
            <c:dLbl>
              <c:idx val="12"/>
              <c:layout>
                <c:manualLayout>
                  <c:x val="-6.5573770491803391E-3"/>
                  <c:y val="-5.227272727272733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544-44E7-9175-B03A42FC427E}"/>
                </c:ext>
              </c:extLst>
            </c:dLbl>
            <c:dLbl>
              <c:idx val="13"/>
              <c:layout>
                <c:manualLayout>
                  <c:x val="-3.2786885245901639E-3"/>
                  <c:y val="-4.54545454545454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544-44E7-9175-B03A42FC427E}"/>
                </c:ext>
              </c:extLst>
            </c:dLbl>
            <c:dLbl>
              <c:idx val="14"/>
              <c:layout>
                <c:manualLayout>
                  <c:x val="-6.5575061314055863E-3"/>
                  <c:y val="-0.05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544-44E7-9175-B03A42FC427E}"/>
                </c:ext>
              </c:extLst>
            </c:dLbl>
            <c:dLbl>
              <c:idx val="15"/>
              <c:layout>
                <c:manualLayout>
                  <c:x val="-1.639344262295082E-3"/>
                  <c:y val="-0.321672512526843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544-44E7-9175-B03A42FC427E}"/>
                </c:ext>
              </c:extLst>
            </c:dLbl>
            <c:spPr>
              <a:noFill/>
              <a:ln w="25649"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Sheet1!$C$1:$V$1</c:f>
              <c:numCache>
                <c:formatCode>General</c:formatCode>
                <c:ptCount val="20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</c:numCache>
            </c:numRef>
          </c:cat>
          <c:val>
            <c:numRef>
              <c:f>Sheet1!$C$3:$V$3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6544-44E7-9175-B03A42FC427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2825">
              <a:solidFill>
                <a:srgbClr val="00FF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552516767076221E-3"/>
                  <c:y val="-3.789253432235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544-44E7-9175-B03A42FC427E}"/>
                </c:ext>
              </c:extLst>
            </c:dLbl>
            <c:dLbl>
              <c:idx val="1"/>
              <c:layout>
                <c:manualLayout>
                  <c:x val="-1.3668971355597257E-2"/>
                  <c:y val="-4.576255175500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544-44E7-9175-B03A42FC427E}"/>
                </c:ext>
              </c:extLst>
            </c:dLbl>
            <c:dLbl>
              <c:idx val="7"/>
              <c:layout>
                <c:manualLayout>
                  <c:x val="-9.9469520099192445E-3"/>
                  <c:y val="2.966126040344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544-44E7-9175-B03A42FC427E}"/>
                </c:ext>
              </c:extLst>
            </c:dLbl>
            <c:dLbl>
              <c:idx val="8"/>
              <c:layout>
                <c:manualLayout>
                  <c:x val="-2.6282756056054211E-2"/>
                  <c:y val="2.185453572373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544-44E7-9175-B03A42FC427E}"/>
                </c:ext>
              </c:extLst>
            </c:dLbl>
            <c:dLbl>
              <c:idx val="9"/>
              <c:layout>
                <c:manualLayout>
                  <c:x val="-3.1452307000452442E-2"/>
                  <c:y val="2.26788411699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544-44E7-9175-B03A42FC427E}"/>
                </c:ext>
              </c:extLst>
            </c:dLbl>
            <c:dLbl>
              <c:idx val="10"/>
              <c:layout>
                <c:manualLayout>
                  <c:x val="-2.1733520475868212E-2"/>
                  <c:y val="4.031173764004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544-44E7-9175-B03A42FC427E}"/>
                </c:ext>
              </c:extLst>
            </c:dLbl>
            <c:spPr>
              <a:noFill/>
              <a:ln w="2564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Sheet1!$C$1:$V$1</c:f>
              <c:numCache>
                <c:formatCode>General</c:formatCode>
                <c:ptCount val="20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</c:numCache>
            </c:numRef>
          </c:cat>
          <c:val>
            <c:numRef>
              <c:f>Sheet1!$C$4:$V$4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6544-44E7-9175-B03A42FC427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12825">
              <a:solidFill>
                <a:srgbClr val="00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5794705771000419E-2"/>
                  <c:y val="-1.813495392202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544-44E7-9175-B03A42FC427E}"/>
                </c:ext>
              </c:extLst>
            </c:dLbl>
            <c:dLbl>
              <c:idx val="1"/>
              <c:layout>
                <c:manualLayout>
                  <c:x val="-5.0889815028053752E-2"/>
                  <c:y val="-2.365094289548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544-44E7-9175-B03A42FC427E}"/>
                </c:ext>
              </c:extLst>
            </c:dLbl>
            <c:spPr>
              <a:noFill/>
              <a:ln w="2564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Sheet1!$C$1:$V$1</c:f>
              <c:numCache>
                <c:formatCode>General</c:formatCode>
                <c:ptCount val="20"/>
                <c:pt idx="0">
                  <c:v>1379</c:v>
                </c:pt>
                <c:pt idx="1">
                  <c:v>1380</c:v>
                </c:pt>
                <c:pt idx="2">
                  <c:v>1381</c:v>
                </c:pt>
                <c:pt idx="3">
                  <c:v>1382</c:v>
                </c:pt>
                <c:pt idx="4">
                  <c:v>1383</c:v>
                </c:pt>
                <c:pt idx="5">
                  <c:v>1384</c:v>
                </c:pt>
                <c:pt idx="6">
                  <c:v>1385</c:v>
                </c:pt>
                <c:pt idx="7">
                  <c:v>1386</c:v>
                </c:pt>
                <c:pt idx="8">
                  <c:v>1387</c:v>
                </c:pt>
                <c:pt idx="9">
                  <c:v>1388</c:v>
                </c:pt>
                <c:pt idx="10">
                  <c:v>1389</c:v>
                </c:pt>
                <c:pt idx="11">
                  <c:v>1390</c:v>
                </c:pt>
                <c:pt idx="12">
                  <c:v>1391</c:v>
                </c:pt>
                <c:pt idx="13">
                  <c:v>1392</c:v>
                </c:pt>
                <c:pt idx="14">
                  <c:v>1393</c:v>
                </c:pt>
                <c:pt idx="15">
                  <c:v>1394</c:v>
                </c:pt>
                <c:pt idx="16">
                  <c:v>1395</c:v>
                </c:pt>
                <c:pt idx="17">
                  <c:v>1396</c:v>
                </c:pt>
                <c:pt idx="18">
                  <c:v>1397</c:v>
                </c:pt>
                <c:pt idx="19">
                  <c:v>1398</c:v>
                </c:pt>
              </c:numCache>
            </c:numRef>
          </c:cat>
          <c:val>
            <c:numRef>
              <c:f>Sheet1!$C$5:$V$5</c:f>
              <c:numCache>
                <c:formatCode>General</c:formatCode>
                <c:ptCount val="2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6544-44E7-9175-B03A42FC4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15793280"/>
        <c:axId val="140821632"/>
      </c:barChart>
      <c:catAx>
        <c:axId val="1157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825">
            <a:solidFill>
              <a:srgbClr val="CCFFFF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40821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0821632"/>
        <c:scaling>
          <c:orientation val="minMax"/>
        </c:scaling>
        <c:delete val="0"/>
        <c:axPos val="l"/>
        <c:majorGridlines>
          <c:spPr>
            <a:ln w="12825">
              <a:solidFill>
                <a:srgbClr val="CC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825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5793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8" b="1" i="0" u="none" strike="noStrike" baseline="0">
          <a:solidFill>
            <a:schemeClr val="bg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00992555831512E-2"/>
          <c:y val="4.9763033175355534E-2"/>
          <c:w val="0.88224881429295021"/>
          <c:h val="0.71327014218009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Kidney Tx</c:v>
                </c:pt>
              </c:strCache>
            </c:strRef>
          </c:tx>
          <c:spPr>
            <a:solidFill>
              <a:srgbClr val="FFFF66"/>
            </a:solidFill>
            <a:ln w="12825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2786885245901639E-3"/>
                  <c:y val="-3.8636363636363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D0D-4BF7-9110-3CA0AC41FDD9}"/>
                </c:ext>
              </c:extLst>
            </c:dLbl>
            <c:dLbl>
              <c:idx val="1"/>
              <c:layout>
                <c:manualLayout>
                  <c:x val="0"/>
                  <c:y val="-5.2272727272727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0D-4BF7-9110-3CA0AC41FDD9}"/>
                </c:ext>
              </c:extLst>
            </c:dLbl>
            <c:dLbl>
              <c:idx val="2"/>
              <c:layout>
                <c:manualLayout>
                  <c:x val="-4.9180327868852611E-3"/>
                  <c:y val="-6.36363636363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D0D-4BF7-9110-3CA0AC41FDD9}"/>
                </c:ext>
              </c:extLst>
            </c:dLbl>
            <c:dLbl>
              <c:idx val="3"/>
              <c:layout>
                <c:manualLayout>
                  <c:x val="-1.639344262295082E-3"/>
                  <c:y val="-8.8636363636363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0D-4BF7-9110-3CA0AC41FDD9}"/>
                </c:ext>
              </c:extLst>
            </c:dLbl>
            <c:dLbl>
              <c:idx val="4"/>
              <c:layout>
                <c:manualLayout>
                  <c:x val="0"/>
                  <c:y val="-0.106818181818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D0D-4BF7-9110-3CA0AC41FDD9}"/>
                </c:ext>
              </c:extLst>
            </c:dLbl>
            <c:dLbl>
              <c:idx val="5"/>
              <c:layout>
                <c:manualLayout>
                  <c:x val="-4.9180327868852758E-3"/>
                  <c:y val="-0.12045454545454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0D-4BF7-9110-3CA0AC41FDD9}"/>
                </c:ext>
              </c:extLst>
            </c:dLbl>
            <c:dLbl>
              <c:idx val="6"/>
              <c:layout>
                <c:manualLayout>
                  <c:x val="-1.6393442622951121E-3"/>
                  <c:y val="-0.13409090909090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D0D-4BF7-9110-3CA0AC41FDD9}"/>
                </c:ext>
              </c:extLst>
            </c:dLbl>
            <c:dLbl>
              <c:idx val="7"/>
              <c:layout>
                <c:manualLayout>
                  <c:x val="0"/>
                  <c:y val="-0.15454545454545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0D-4BF7-9110-3CA0AC41FDD9}"/>
                </c:ext>
              </c:extLst>
            </c:dLbl>
            <c:dLbl>
              <c:idx val="8"/>
              <c:layout>
                <c:manualLayout>
                  <c:x val="3.2786885245901639E-3"/>
                  <c:y val="-0.15454545454545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D0D-4BF7-9110-3CA0AC41FDD9}"/>
                </c:ext>
              </c:extLst>
            </c:dLbl>
            <c:dLbl>
              <c:idx val="9"/>
              <c:layout>
                <c:manualLayout>
                  <c:x val="-1.639344262295142E-3"/>
                  <c:y val="-0.17045454545454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950819672131147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0D-4BF7-9110-3CA0AC41FDD9}"/>
                </c:ext>
              </c:extLst>
            </c:dLbl>
            <c:dLbl>
              <c:idx val="10"/>
              <c:layout>
                <c:manualLayout>
                  <c:x val="-4.9180327868852463E-3"/>
                  <c:y val="-0.16136363636363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D0D-4BF7-9110-3CA0AC41FDD9}"/>
                </c:ext>
              </c:extLst>
            </c:dLbl>
            <c:dLbl>
              <c:idx val="11"/>
              <c:layout>
                <c:manualLayout>
                  <c:x val="-1.1475409836065573E-2"/>
                  <c:y val="-0.2431818181818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D0D-4BF7-9110-3CA0AC41FDD9}"/>
                </c:ext>
              </c:extLst>
            </c:dLbl>
            <c:dLbl>
              <c:idx val="12"/>
              <c:layout>
                <c:manualLayout>
                  <c:x val="1.639344262295082E-3"/>
                  <c:y val="-0.24090909090909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D0D-4BF7-9110-3CA0AC41FDD9}"/>
                </c:ext>
              </c:extLst>
            </c:dLbl>
            <c:dLbl>
              <c:idx val="13"/>
              <c:layout>
                <c:manualLayout>
                  <c:x val="4.9180327868852463E-3"/>
                  <c:y val="-0.25454545454545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D0D-4BF7-9110-3CA0AC41FDD9}"/>
                </c:ext>
              </c:extLst>
            </c:dLbl>
            <c:dLbl>
              <c:idx val="14"/>
              <c:layout>
                <c:manualLayout>
                  <c:x val="-1.639344262295082E-3"/>
                  <c:y val="-0.27954545454545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DD0D-4BF7-9110-3CA0AC41FDD9}"/>
                </c:ext>
              </c:extLst>
            </c:dLbl>
            <c:dLbl>
              <c:idx val="15"/>
              <c:layout>
                <c:manualLayout>
                  <c:x val="-6.0108595237864882E-17"/>
                  <c:y val="-0.309090909090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D0D-4BF7-9110-3CA0AC41FDD9}"/>
                </c:ext>
              </c:extLst>
            </c:dLbl>
            <c:dLbl>
              <c:idx val="16"/>
              <c:layout>
                <c:manualLayout>
                  <c:x val="0"/>
                  <c:y val="-0.29772727272727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DD0D-4BF7-9110-3CA0AC41FDD9}"/>
                </c:ext>
              </c:extLst>
            </c:dLbl>
            <c:dLbl>
              <c:idx val="17"/>
              <c:layout>
                <c:manualLayout>
                  <c:x val="-1.639344262295082E-3"/>
                  <c:y val="-0.28636363636363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D0D-4BF7-9110-3CA0AC41FDD9}"/>
                </c:ext>
              </c:extLst>
            </c:dLbl>
            <c:dLbl>
              <c:idx val="18"/>
              <c:layout>
                <c:manualLayout>
                  <c:x val="-1.2021719047572976E-16"/>
                  <c:y val="-0.32500000000000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DD0D-4BF7-9110-3CA0AC41FDD9}"/>
                </c:ext>
              </c:extLst>
            </c:dLbl>
            <c:dLbl>
              <c:idx val="19"/>
              <c:layout>
                <c:manualLayout>
                  <c:x val="0"/>
                  <c:y val="-0.31363636363636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DD0D-4BF7-9110-3CA0AC41FDD9}"/>
                </c:ext>
              </c:extLst>
            </c:dLbl>
            <c:dLbl>
              <c:idx val="20"/>
              <c:layout>
                <c:manualLayout>
                  <c:x val="0"/>
                  <c:y val="-0.309090909090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DD0D-4BF7-9110-3CA0AC41FDD9}"/>
                </c:ext>
              </c:extLst>
            </c:dLbl>
            <c:dLbl>
              <c:idx val="21"/>
              <c:layout>
                <c:manualLayout>
                  <c:x val="-8.1967213114754103E-3"/>
                  <c:y val="-0.29772727272727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DD0D-4BF7-9110-3CA0AC41FDD9}"/>
                </c:ext>
              </c:extLst>
            </c:dLbl>
            <c:dLbl>
              <c:idx val="22"/>
              <c:layout>
                <c:manualLayout>
                  <c:x val="1.639344262295082E-3"/>
                  <c:y val="-0.31363636363636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DD0D-4BF7-9110-3CA0AC41FDD9}"/>
                </c:ext>
              </c:extLst>
            </c:dLbl>
            <c:dLbl>
              <c:idx val="23"/>
              <c:layout>
                <c:manualLayout>
                  <c:x val="1.639344262295082E-3"/>
                  <c:y val="-0.32954545454545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DD0D-4BF7-9110-3CA0AC41FDD9}"/>
                </c:ext>
              </c:extLst>
            </c:dLbl>
            <c:dLbl>
              <c:idx val="24"/>
              <c:layout>
                <c:manualLayout>
                  <c:x val="1.6393442622949618E-3"/>
                  <c:y val="-0.3431818181818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DD0D-4BF7-9110-3CA0AC41FDD9}"/>
                </c:ext>
              </c:extLst>
            </c:dLbl>
            <c:dLbl>
              <c:idx val="25"/>
              <c:layout>
                <c:manualLayout>
                  <c:x val="-4.9180327868852463E-3"/>
                  <c:y val="-0.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DD0D-4BF7-9110-3CA0AC41FDD9}"/>
                </c:ext>
              </c:extLst>
            </c:dLbl>
            <c:dLbl>
              <c:idx val="26"/>
              <c:layout>
                <c:manualLayout>
                  <c:x val="-1.639344262295082E-3"/>
                  <c:y val="-0.30909090909090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DD0D-4BF7-9110-3CA0AC41FDD9}"/>
                </c:ext>
              </c:extLst>
            </c:dLbl>
            <c:dLbl>
              <c:idx val="27"/>
              <c:layout>
                <c:manualLayout>
                  <c:x val="-1.2021719047572976E-16"/>
                  <c:y val="-0.2897727272727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3.45454545454545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DD0D-4BF7-9110-3CA0AC41FDD9}"/>
                </c:ext>
              </c:extLst>
            </c:dLbl>
            <c:dLbl>
              <c:idx val="28"/>
              <c:layout>
                <c:manualLayout>
                  <c:x val="-4.9180327868852463E-3"/>
                  <c:y val="-0.24772727272727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6065573770491806E-2"/>
                      <c:h val="2.7727272727272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DD0D-4BF7-9110-3CA0AC41FDD9}"/>
                </c:ext>
              </c:extLst>
            </c:dLbl>
            <c:dLbl>
              <c:idx val="29"/>
              <c:layout>
                <c:manualLayout>
                  <c:x val="4.9180327868852463E-3"/>
                  <c:y val="-0.23636363636363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DD0D-4BF7-9110-3CA0AC41FDD9}"/>
                </c:ext>
              </c:extLst>
            </c:dLbl>
            <c:dLbl>
              <c:idx val="30"/>
              <c:layout>
                <c:manualLayout>
                  <c:x val="-1.2021719047572976E-16"/>
                  <c:y val="-0.21590909090909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DD0D-4BF7-9110-3CA0AC41FDD9}"/>
                </c:ext>
              </c:extLst>
            </c:dLbl>
            <c:dLbl>
              <c:idx val="31"/>
              <c:layout>
                <c:manualLayout>
                  <c:x val="-1.2021719047572976E-16"/>
                  <c:y val="-0.18636363636363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DD0D-4BF7-9110-3CA0AC41FDD9}"/>
                </c:ext>
              </c:extLst>
            </c:dLbl>
            <c:dLbl>
              <c:idx val="32"/>
              <c:layout>
                <c:manualLayout>
                  <c:x val="-4.9180327868852463E-3"/>
                  <c:y val="-0.197727272727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DD0D-4BF7-9110-3CA0AC41FDD9}"/>
                </c:ext>
              </c:extLst>
            </c:dLbl>
            <c:dLbl>
              <c:idx val="33"/>
              <c:layout>
                <c:manualLayout>
                  <c:x val="-1.4619883040936745E-3"/>
                  <c:y val="-0.1540403970039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DD0D-4BF7-9110-3CA0AC41FD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t" anchorCtr="1">
                <a:normAutofit/>
              </a:bodyPr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Sheet1!$C$1:$AJ$1</c:f>
              <c:strCache>
                <c:ptCount val="34"/>
                <c:pt idx="0">
                  <c:v>1365و قبل</c:v>
                </c:pt>
                <c:pt idx="1">
                  <c:v>1366</c:v>
                </c:pt>
                <c:pt idx="2">
                  <c:v>1367</c:v>
                </c:pt>
                <c:pt idx="3">
                  <c:v>1368</c:v>
                </c:pt>
                <c:pt idx="4">
                  <c:v>1369</c:v>
                </c:pt>
                <c:pt idx="5">
                  <c:v>1370</c:v>
                </c:pt>
                <c:pt idx="6">
                  <c:v>1371</c:v>
                </c:pt>
                <c:pt idx="7">
                  <c:v>1372</c:v>
                </c:pt>
                <c:pt idx="8">
                  <c:v>1373</c:v>
                </c:pt>
                <c:pt idx="9">
                  <c:v>1374</c:v>
                </c:pt>
                <c:pt idx="10">
                  <c:v>1375</c:v>
                </c:pt>
                <c:pt idx="11">
                  <c:v>1376</c:v>
                </c:pt>
                <c:pt idx="12">
                  <c:v>1377</c:v>
                </c:pt>
                <c:pt idx="13">
                  <c:v>1378</c:v>
                </c:pt>
                <c:pt idx="14">
                  <c:v>1379</c:v>
                </c:pt>
                <c:pt idx="15">
                  <c:v>1380</c:v>
                </c:pt>
                <c:pt idx="16">
                  <c:v>1381</c:v>
                </c:pt>
                <c:pt idx="17">
                  <c:v>1382</c:v>
                </c:pt>
                <c:pt idx="18">
                  <c:v>1383</c:v>
                </c:pt>
                <c:pt idx="19">
                  <c:v>1384</c:v>
                </c:pt>
                <c:pt idx="20">
                  <c:v>1385</c:v>
                </c:pt>
                <c:pt idx="21">
                  <c:v>1386</c:v>
                </c:pt>
                <c:pt idx="22">
                  <c:v>1387</c:v>
                </c:pt>
                <c:pt idx="23">
                  <c:v>1388</c:v>
                </c:pt>
                <c:pt idx="24">
                  <c:v>1389</c:v>
                </c:pt>
                <c:pt idx="25">
                  <c:v>1390</c:v>
                </c:pt>
                <c:pt idx="26">
                  <c:v>1391</c:v>
                </c:pt>
                <c:pt idx="27">
                  <c:v>1392</c:v>
                </c:pt>
                <c:pt idx="28">
                  <c:v>1393</c:v>
                </c:pt>
                <c:pt idx="29">
                  <c:v>1394</c:v>
                </c:pt>
                <c:pt idx="30">
                  <c:v>1395</c:v>
                </c:pt>
                <c:pt idx="31">
                  <c:v>1396</c:v>
                </c:pt>
                <c:pt idx="32">
                  <c:v>1397</c:v>
                </c:pt>
                <c:pt idx="33">
                  <c:v>1398</c:v>
                </c:pt>
              </c:strCache>
            </c:strRef>
          </c:cat>
          <c:val>
            <c:numRef>
              <c:f>Sheet1!$C$2:$AJ$2</c:f>
              <c:numCache>
                <c:formatCode>General</c:formatCode>
                <c:ptCount val="34"/>
                <c:pt idx="0">
                  <c:v>97</c:v>
                </c:pt>
                <c:pt idx="1">
                  <c:v>165</c:v>
                </c:pt>
                <c:pt idx="2">
                  <c:v>252</c:v>
                </c:pt>
                <c:pt idx="3">
                  <c:v>422</c:v>
                </c:pt>
                <c:pt idx="4">
                  <c:v>470</c:v>
                </c:pt>
                <c:pt idx="5">
                  <c:v>554</c:v>
                </c:pt>
                <c:pt idx="6">
                  <c:v>632</c:v>
                </c:pt>
                <c:pt idx="7">
                  <c:v>774</c:v>
                </c:pt>
                <c:pt idx="8">
                  <c:v>726</c:v>
                </c:pt>
                <c:pt idx="9">
                  <c:v>810</c:v>
                </c:pt>
                <c:pt idx="10">
                  <c:v>778</c:v>
                </c:pt>
                <c:pt idx="11">
                  <c:v>1165</c:v>
                </c:pt>
                <c:pt idx="12">
                  <c:v>1180</c:v>
                </c:pt>
                <c:pt idx="13">
                  <c:v>1255</c:v>
                </c:pt>
                <c:pt idx="14">
                  <c:v>1414</c:v>
                </c:pt>
                <c:pt idx="15">
                  <c:v>1609</c:v>
                </c:pt>
                <c:pt idx="16">
                  <c:v>1619</c:v>
                </c:pt>
                <c:pt idx="17">
                  <c:v>1537</c:v>
                </c:pt>
                <c:pt idx="18">
                  <c:v>1733</c:v>
                </c:pt>
                <c:pt idx="19">
                  <c:v>1680</c:v>
                </c:pt>
                <c:pt idx="20">
                  <c:v>1599</c:v>
                </c:pt>
                <c:pt idx="21">
                  <c:v>1546</c:v>
                </c:pt>
                <c:pt idx="22">
                  <c:v>1567</c:v>
                </c:pt>
                <c:pt idx="23">
                  <c:v>1669</c:v>
                </c:pt>
                <c:pt idx="24">
                  <c:v>1736</c:v>
                </c:pt>
                <c:pt idx="25">
                  <c:v>1529</c:v>
                </c:pt>
                <c:pt idx="26">
                  <c:v>1547</c:v>
                </c:pt>
                <c:pt idx="27">
                  <c:v>1551</c:v>
                </c:pt>
                <c:pt idx="28">
                  <c:v>1203</c:v>
                </c:pt>
                <c:pt idx="29">
                  <c:v>1204</c:v>
                </c:pt>
                <c:pt idx="30">
                  <c:v>1078</c:v>
                </c:pt>
                <c:pt idx="31">
                  <c:v>931</c:v>
                </c:pt>
                <c:pt idx="32">
                  <c:v>1018</c:v>
                </c:pt>
                <c:pt idx="33">
                  <c:v>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D0D-4BF7-9110-3CA0AC41FD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12825">
              <a:solidFill>
                <a:srgbClr val="333300"/>
              </a:solidFill>
              <a:prstDash val="solid"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863636363636365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D0D-4BF7-9110-3CA0AC41FDD9}"/>
                </c:ext>
              </c:extLst>
            </c:dLbl>
            <c:dLbl>
              <c:idx val="1"/>
              <c:layout>
                <c:manualLayout>
                  <c:x val="1.6393442622950681E-3"/>
                  <c:y val="-4.090909090909092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D0D-4BF7-9110-3CA0AC41FDD9}"/>
                </c:ext>
              </c:extLst>
            </c:dLbl>
            <c:dLbl>
              <c:idx val="2"/>
              <c:layout>
                <c:manualLayout>
                  <c:x val="-6.5573770491803131E-3"/>
                  <c:y val="-3.863636363636365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D0D-4BF7-9110-3CA0AC41FDD9}"/>
                </c:ext>
              </c:extLst>
            </c:dLbl>
            <c:dLbl>
              <c:idx val="3"/>
              <c:layout>
                <c:manualLayout>
                  <c:x val="-6.5573770491803391E-3"/>
                  <c:y val="-3.409090909090908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D0D-4BF7-9110-3CA0AC41FDD9}"/>
                </c:ext>
              </c:extLst>
            </c:dLbl>
            <c:dLbl>
              <c:idx val="4"/>
              <c:layout>
                <c:manualLayout>
                  <c:x val="0"/>
                  <c:y val="-4.090909090909083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D0D-4BF7-9110-3CA0AC41FDD9}"/>
                </c:ext>
              </c:extLst>
            </c:dLbl>
            <c:dLbl>
              <c:idx val="5"/>
              <c:layout>
                <c:manualLayout>
                  <c:x val="0"/>
                  <c:y val="-5.227272727272733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D0D-4BF7-9110-3CA0AC41FDD9}"/>
                </c:ext>
              </c:extLst>
            </c:dLbl>
            <c:dLbl>
              <c:idx val="6"/>
              <c:layout>
                <c:manualLayout>
                  <c:x val="9.8360655737705048E-3"/>
                  <c:y val="-3.863636363636365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D0D-4BF7-9110-3CA0AC41FDD9}"/>
                </c:ext>
              </c:extLst>
            </c:dLbl>
            <c:dLbl>
              <c:idx val="7"/>
              <c:layout>
                <c:manualLayout>
                  <c:x val="0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D0D-4BF7-9110-3CA0AC41FDD9}"/>
                </c:ext>
              </c:extLst>
            </c:dLbl>
            <c:dLbl>
              <c:idx val="8"/>
              <c:layout>
                <c:manualLayout>
                  <c:x val="0"/>
                  <c:y val="-4.54545454545454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D0D-4BF7-9110-3CA0AC41FDD9}"/>
                </c:ext>
              </c:extLst>
            </c:dLbl>
            <c:dLbl>
              <c:idx val="9"/>
              <c:layout>
                <c:manualLayout>
                  <c:x val="0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D0D-4BF7-9110-3CA0AC41FDD9}"/>
                </c:ext>
              </c:extLst>
            </c:dLbl>
            <c:dLbl>
              <c:idx val="10"/>
              <c:layout>
                <c:manualLayout>
                  <c:x val="-1.639344262295082E-3"/>
                  <c:y val="-4.090909090909092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D0D-4BF7-9110-3CA0AC41FDD9}"/>
                </c:ext>
              </c:extLst>
            </c:dLbl>
            <c:dLbl>
              <c:idx val="11"/>
              <c:layout>
                <c:manualLayout>
                  <c:x val="0"/>
                  <c:y val="-3.8636363636363656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D0D-4BF7-9110-3CA0AC41FDD9}"/>
                </c:ext>
              </c:extLst>
            </c:dLbl>
            <c:dLbl>
              <c:idx val="12"/>
              <c:layout>
                <c:manualLayout>
                  <c:x val="6.0108595237865388E-17"/>
                  <c:y val="-4.772727272727272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D0D-4BF7-9110-3CA0AC41FDD9}"/>
                </c:ext>
              </c:extLst>
            </c:dLbl>
            <c:dLbl>
              <c:idx val="13"/>
              <c:layout>
                <c:manualLayout>
                  <c:x val="0"/>
                  <c:y val="-3.409090909090908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DD0D-4BF7-9110-3CA0AC41FDD9}"/>
                </c:ext>
              </c:extLst>
            </c:dLbl>
            <c:dLbl>
              <c:idx val="14"/>
              <c:layout>
                <c:manualLayout>
                  <c:x val="0"/>
                  <c:y val="-4.545454545454546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D0D-4BF7-9110-3CA0AC41FDD9}"/>
                </c:ext>
              </c:extLst>
            </c:dLbl>
            <c:dLbl>
              <c:idx val="15"/>
              <c:layout>
                <c:manualLayout>
                  <c:x val="-9.8360655737705048E-3"/>
                  <c:y val="-4.772727272727272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D0D-4BF7-9110-3CA0AC41FDD9}"/>
                </c:ext>
              </c:extLst>
            </c:dLbl>
            <c:dLbl>
              <c:idx val="16"/>
              <c:layout>
                <c:manualLayout>
                  <c:x val="0"/>
                  <c:y val="-4.090909090909092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D0D-4BF7-9110-3CA0AC41FDD9}"/>
                </c:ext>
              </c:extLst>
            </c:dLbl>
            <c:dLbl>
              <c:idx val="17"/>
              <c:layout>
                <c:manualLayout>
                  <c:x val="6.5573770491803391E-3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DD0D-4BF7-9110-3CA0AC41FDD9}"/>
                </c:ext>
              </c:extLst>
            </c:dLbl>
            <c:dLbl>
              <c:idx val="18"/>
              <c:layout>
                <c:manualLayout>
                  <c:x val="-1.639344262295082E-3"/>
                  <c:y val="-4.090909090909093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DD0D-4BF7-9110-3CA0AC41FDD9}"/>
                </c:ext>
              </c:extLst>
            </c:dLbl>
            <c:dLbl>
              <c:idx val="19"/>
              <c:layout>
                <c:manualLayout>
                  <c:x val="-1.639344262295082E-3"/>
                  <c:y val="-4.7727272727272729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DD0D-4BF7-9110-3CA0AC41FDD9}"/>
                </c:ext>
              </c:extLst>
            </c:dLbl>
            <c:dLbl>
              <c:idx val="20"/>
              <c:layout>
                <c:manualLayout>
                  <c:x val="4.9180327868852524E-3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D0D-4BF7-9110-3CA0AC41FDD9}"/>
                </c:ext>
              </c:extLst>
            </c:dLbl>
            <c:dLbl>
              <c:idx val="21"/>
              <c:layout>
                <c:manualLayout>
                  <c:x val="-3.2786885245901639E-3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DD0D-4BF7-9110-3CA0AC41FDD9}"/>
                </c:ext>
              </c:extLst>
            </c:dLbl>
            <c:dLbl>
              <c:idx val="22"/>
              <c:layout>
                <c:manualLayout>
                  <c:x val="-3.2786885245901639E-3"/>
                  <c:y val="-4.545454545454543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DD0D-4BF7-9110-3CA0AC41FDD9}"/>
                </c:ext>
              </c:extLst>
            </c:dLbl>
            <c:dLbl>
              <c:idx val="23"/>
              <c:layout>
                <c:manualLayout>
                  <c:x val="-3.2786885245901639E-3"/>
                  <c:y val="-3.6363636363636362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DD0D-4BF7-9110-3CA0AC41FDD9}"/>
                </c:ext>
              </c:extLst>
            </c:dLbl>
            <c:dLbl>
              <c:idx val="24"/>
              <c:layout>
                <c:manualLayout>
                  <c:x val="-4.9180327868852524E-3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DD0D-4BF7-9110-3CA0AC41FDD9}"/>
                </c:ext>
              </c:extLst>
            </c:dLbl>
            <c:dLbl>
              <c:idx val="25"/>
              <c:layout>
                <c:manualLayout>
                  <c:x val="-4.9180327868852524E-3"/>
                  <c:y val="-3.1818181818181808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DD0D-4BF7-9110-3CA0AC41FDD9}"/>
                </c:ext>
              </c:extLst>
            </c:dLbl>
            <c:dLbl>
              <c:idx val="26"/>
              <c:layout>
                <c:manualLayout>
                  <c:x val="-4.9180327868852524E-3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DD0D-4BF7-9110-3CA0AC41FDD9}"/>
                </c:ext>
              </c:extLst>
            </c:dLbl>
            <c:dLbl>
              <c:idx val="27"/>
              <c:layout>
                <c:manualLayout>
                  <c:x val="1.639344262295082E-3"/>
                  <c:y val="-4.3181818181818155E-2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DD0D-4BF7-9110-3CA0AC41FDD9}"/>
                </c:ext>
              </c:extLst>
            </c:dLbl>
            <c:dLbl>
              <c:idx val="28"/>
              <c:layout>
                <c:manualLayout>
                  <c:x val="-3.2786885245901639E-3"/>
                  <c:y val="-0.23247047244094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DD0D-4BF7-9110-3CA0AC41FDD9}"/>
                </c:ext>
              </c:extLst>
            </c:dLbl>
            <c:spPr>
              <a:noFill/>
              <a:ln w="25649">
                <a:noFill/>
              </a:ln>
            </c:spPr>
            <c:txPr>
              <a:bodyPr/>
              <a:lstStyle/>
              <a:p>
                <a:pPr>
                  <a:defRPr lang="en-US" sz="8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B Zar" pitchFamily="2" charset="-78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Sheet1!$C$1:$AJ$1</c:f>
              <c:strCache>
                <c:ptCount val="34"/>
                <c:pt idx="0">
                  <c:v>1365و قبل</c:v>
                </c:pt>
                <c:pt idx="1">
                  <c:v>1366</c:v>
                </c:pt>
                <c:pt idx="2">
                  <c:v>1367</c:v>
                </c:pt>
                <c:pt idx="3">
                  <c:v>1368</c:v>
                </c:pt>
                <c:pt idx="4">
                  <c:v>1369</c:v>
                </c:pt>
                <c:pt idx="5">
                  <c:v>1370</c:v>
                </c:pt>
                <c:pt idx="6">
                  <c:v>1371</c:v>
                </c:pt>
                <c:pt idx="7">
                  <c:v>1372</c:v>
                </c:pt>
                <c:pt idx="8">
                  <c:v>1373</c:v>
                </c:pt>
                <c:pt idx="9">
                  <c:v>1374</c:v>
                </c:pt>
                <c:pt idx="10">
                  <c:v>1375</c:v>
                </c:pt>
                <c:pt idx="11">
                  <c:v>1376</c:v>
                </c:pt>
                <c:pt idx="12">
                  <c:v>1377</c:v>
                </c:pt>
                <c:pt idx="13">
                  <c:v>1378</c:v>
                </c:pt>
                <c:pt idx="14">
                  <c:v>1379</c:v>
                </c:pt>
                <c:pt idx="15">
                  <c:v>1380</c:v>
                </c:pt>
                <c:pt idx="16">
                  <c:v>1381</c:v>
                </c:pt>
                <c:pt idx="17">
                  <c:v>1382</c:v>
                </c:pt>
                <c:pt idx="18">
                  <c:v>1383</c:v>
                </c:pt>
                <c:pt idx="19">
                  <c:v>1384</c:v>
                </c:pt>
                <c:pt idx="20">
                  <c:v>1385</c:v>
                </c:pt>
                <c:pt idx="21">
                  <c:v>1386</c:v>
                </c:pt>
                <c:pt idx="22">
                  <c:v>1387</c:v>
                </c:pt>
                <c:pt idx="23">
                  <c:v>1388</c:v>
                </c:pt>
                <c:pt idx="24">
                  <c:v>1389</c:v>
                </c:pt>
                <c:pt idx="25">
                  <c:v>1390</c:v>
                </c:pt>
                <c:pt idx="26">
                  <c:v>1391</c:v>
                </c:pt>
                <c:pt idx="27">
                  <c:v>1392</c:v>
                </c:pt>
                <c:pt idx="28">
                  <c:v>1393</c:v>
                </c:pt>
                <c:pt idx="29">
                  <c:v>1394</c:v>
                </c:pt>
                <c:pt idx="30">
                  <c:v>1395</c:v>
                </c:pt>
                <c:pt idx="31">
                  <c:v>1396</c:v>
                </c:pt>
                <c:pt idx="32">
                  <c:v>1397</c:v>
                </c:pt>
                <c:pt idx="33">
                  <c:v>1398</c:v>
                </c:pt>
              </c:strCache>
            </c:strRef>
          </c:cat>
          <c:val>
            <c:numRef>
              <c:f>Sheet1!$C$3:$AJ$3</c:f>
              <c:numCache>
                <c:formatCode>General</c:formatCode>
                <c:ptCount val="3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0-DD0D-4BF7-9110-3CA0AC41FD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2825">
              <a:solidFill>
                <a:srgbClr val="00FF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552516767076221E-3"/>
                  <c:y val="-3.789253432235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DD0D-4BF7-9110-3CA0AC41FDD9}"/>
                </c:ext>
              </c:extLst>
            </c:dLbl>
            <c:dLbl>
              <c:idx val="1"/>
              <c:layout>
                <c:manualLayout>
                  <c:x val="-1.3668971355597264E-2"/>
                  <c:y val="-4.576255175500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DD0D-4BF7-9110-3CA0AC41FDD9}"/>
                </c:ext>
              </c:extLst>
            </c:dLbl>
            <c:dLbl>
              <c:idx val="7"/>
              <c:layout>
                <c:manualLayout>
                  <c:x val="-9.9469520099192531E-3"/>
                  <c:y val="2.966126040344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DD0D-4BF7-9110-3CA0AC41FDD9}"/>
                </c:ext>
              </c:extLst>
            </c:dLbl>
            <c:dLbl>
              <c:idx val="8"/>
              <c:layout>
                <c:manualLayout>
                  <c:x val="-2.6282756056054211E-2"/>
                  <c:y val="2.185453572373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DD0D-4BF7-9110-3CA0AC41FDD9}"/>
                </c:ext>
              </c:extLst>
            </c:dLbl>
            <c:dLbl>
              <c:idx val="9"/>
              <c:layout>
                <c:manualLayout>
                  <c:x val="-3.1452307000452442E-2"/>
                  <c:y val="2.26788411699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DD0D-4BF7-9110-3CA0AC41FDD9}"/>
                </c:ext>
              </c:extLst>
            </c:dLbl>
            <c:dLbl>
              <c:idx val="10"/>
              <c:layout>
                <c:manualLayout>
                  <c:x val="-2.1733520475868212E-2"/>
                  <c:y val="4.0311737640048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DD0D-4BF7-9110-3CA0AC41FDD9}"/>
                </c:ext>
              </c:extLst>
            </c:dLbl>
            <c:spPr>
              <a:noFill/>
              <a:ln w="25649">
                <a:noFill/>
              </a:ln>
            </c:spPr>
            <c:txPr>
              <a:bodyPr/>
              <a:lstStyle/>
              <a:p>
                <a:pPr>
                  <a:defRPr lang="en-US" sz="1111" b="0" i="0" u="none" strike="noStrike" baseline="0">
                    <a:solidFill>
                      <a:srgbClr val="FF66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Sheet1!$C$1:$AJ$1</c:f>
              <c:strCache>
                <c:ptCount val="34"/>
                <c:pt idx="0">
                  <c:v>1365و قبل</c:v>
                </c:pt>
                <c:pt idx="1">
                  <c:v>1366</c:v>
                </c:pt>
                <c:pt idx="2">
                  <c:v>1367</c:v>
                </c:pt>
                <c:pt idx="3">
                  <c:v>1368</c:v>
                </c:pt>
                <c:pt idx="4">
                  <c:v>1369</c:v>
                </c:pt>
                <c:pt idx="5">
                  <c:v>1370</c:v>
                </c:pt>
                <c:pt idx="6">
                  <c:v>1371</c:v>
                </c:pt>
                <c:pt idx="7">
                  <c:v>1372</c:v>
                </c:pt>
                <c:pt idx="8">
                  <c:v>1373</c:v>
                </c:pt>
                <c:pt idx="9">
                  <c:v>1374</c:v>
                </c:pt>
                <c:pt idx="10">
                  <c:v>1375</c:v>
                </c:pt>
                <c:pt idx="11">
                  <c:v>1376</c:v>
                </c:pt>
                <c:pt idx="12">
                  <c:v>1377</c:v>
                </c:pt>
                <c:pt idx="13">
                  <c:v>1378</c:v>
                </c:pt>
                <c:pt idx="14">
                  <c:v>1379</c:v>
                </c:pt>
                <c:pt idx="15">
                  <c:v>1380</c:v>
                </c:pt>
                <c:pt idx="16">
                  <c:v>1381</c:v>
                </c:pt>
                <c:pt idx="17">
                  <c:v>1382</c:v>
                </c:pt>
                <c:pt idx="18">
                  <c:v>1383</c:v>
                </c:pt>
                <c:pt idx="19">
                  <c:v>1384</c:v>
                </c:pt>
                <c:pt idx="20">
                  <c:v>1385</c:v>
                </c:pt>
                <c:pt idx="21">
                  <c:v>1386</c:v>
                </c:pt>
                <c:pt idx="22">
                  <c:v>1387</c:v>
                </c:pt>
                <c:pt idx="23">
                  <c:v>1388</c:v>
                </c:pt>
                <c:pt idx="24">
                  <c:v>1389</c:v>
                </c:pt>
                <c:pt idx="25">
                  <c:v>1390</c:v>
                </c:pt>
                <c:pt idx="26">
                  <c:v>1391</c:v>
                </c:pt>
                <c:pt idx="27">
                  <c:v>1392</c:v>
                </c:pt>
                <c:pt idx="28">
                  <c:v>1393</c:v>
                </c:pt>
                <c:pt idx="29">
                  <c:v>1394</c:v>
                </c:pt>
                <c:pt idx="30">
                  <c:v>1395</c:v>
                </c:pt>
                <c:pt idx="31">
                  <c:v>1396</c:v>
                </c:pt>
                <c:pt idx="32">
                  <c:v>1397</c:v>
                </c:pt>
                <c:pt idx="33">
                  <c:v>1398</c:v>
                </c:pt>
              </c:strCache>
            </c:strRef>
          </c:cat>
          <c:val>
            <c:numRef>
              <c:f>Sheet1!$C$4:$AJ$4</c:f>
              <c:numCache>
                <c:formatCode>General</c:formatCode>
                <c:ptCount val="3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7-DD0D-4BF7-9110-3CA0AC41FDD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12825">
              <a:solidFill>
                <a:srgbClr val="00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5794705771000419E-2"/>
                  <c:y val="-1.813495392202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DD0D-4BF7-9110-3CA0AC41FDD9}"/>
                </c:ext>
              </c:extLst>
            </c:dLbl>
            <c:dLbl>
              <c:idx val="1"/>
              <c:layout>
                <c:manualLayout>
                  <c:x val="-5.0889815028053752E-2"/>
                  <c:y val="-2.365094289548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DD0D-4BF7-9110-3CA0AC41FDD9}"/>
                </c:ext>
              </c:extLst>
            </c:dLbl>
            <c:spPr>
              <a:noFill/>
              <a:ln w="25649">
                <a:noFill/>
              </a:ln>
            </c:spPr>
            <c:txPr>
              <a:bodyPr/>
              <a:lstStyle/>
              <a:p>
                <a:pPr>
                  <a:defRPr lang="en-US" sz="1111" b="0" i="0" u="none" strike="noStrike" baseline="0">
                    <a:solidFill>
                      <a:srgbClr val="FF66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Sheet1!$C$1:$AJ$1</c:f>
              <c:strCache>
                <c:ptCount val="34"/>
                <c:pt idx="0">
                  <c:v>1365و قبل</c:v>
                </c:pt>
                <c:pt idx="1">
                  <c:v>1366</c:v>
                </c:pt>
                <c:pt idx="2">
                  <c:v>1367</c:v>
                </c:pt>
                <c:pt idx="3">
                  <c:v>1368</c:v>
                </c:pt>
                <c:pt idx="4">
                  <c:v>1369</c:v>
                </c:pt>
                <c:pt idx="5">
                  <c:v>1370</c:v>
                </c:pt>
                <c:pt idx="6">
                  <c:v>1371</c:v>
                </c:pt>
                <c:pt idx="7">
                  <c:v>1372</c:v>
                </c:pt>
                <c:pt idx="8">
                  <c:v>1373</c:v>
                </c:pt>
                <c:pt idx="9">
                  <c:v>1374</c:v>
                </c:pt>
                <c:pt idx="10">
                  <c:v>1375</c:v>
                </c:pt>
                <c:pt idx="11">
                  <c:v>1376</c:v>
                </c:pt>
                <c:pt idx="12">
                  <c:v>1377</c:v>
                </c:pt>
                <c:pt idx="13">
                  <c:v>1378</c:v>
                </c:pt>
                <c:pt idx="14">
                  <c:v>1379</c:v>
                </c:pt>
                <c:pt idx="15">
                  <c:v>1380</c:v>
                </c:pt>
                <c:pt idx="16">
                  <c:v>1381</c:v>
                </c:pt>
                <c:pt idx="17">
                  <c:v>1382</c:v>
                </c:pt>
                <c:pt idx="18">
                  <c:v>1383</c:v>
                </c:pt>
                <c:pt idx="19">
                  <c:v>1384</c:v>
                </c:pt>
                <c:pt idx="20">
                  <c:v>1385</c:v>
                </c:pt>
                <c:pt idx="21">
                  <c:v>1386</c:v>
                </c:pt>
                <c:pt idx="22">
                  <c:v>1387</c:v>
                </c:pt>
                <c:pt idx="23">
                  <c:v>1388</c:v>
                </c:pt>
                <c:pt idx="24">
                  <c:v>1389</c:v>
                </c:pt>
                <c:pt idx="25">
                  <c:v>1390</c:v>
                </c:pt>
                <c:pt idx="26">
                  <c:v>1391</c:v>
                </c:pt>
                <c:pt idx="27">
                  <c:v>1392</c:v>
                </c:pt>
                <c:pt idx="28">
                  <c:v>1393</c:v>
                </c:pt>
                <c:pt idx="29">
                  <c:v>1394</c:v>
                </c:pt>
                <c:pt idx="30">
                  <c:v>1395</c:v>
                </c:pt>
                <c:pt idx="31">
                  <c:v>1396</c:v>
                </c:pt>
                <c:pt idx="32">
                  <c:v>1397</c:v>
                </c:pt>
                <c:pt idx="33">
                  <c:v>1398</c:v>
                </c:pt>
              </c:strCache>
            </c:strRef>
          </c:cat>
          <c:val>
            <c:numRef>
              <c:f>Sheet1!$C$5:$AJ$5</c:f>
              <c:numCache>
                <c:formatCode>General</c:formatCode>
                <c:ptCount val="3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A-DD0D-4BF7-9110-3CA0AC41F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40906496"/>
        <c:axId val="140908032"/>
      </c:barChart>
      <c:catAx>
        <c:axId val="1409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825">
            <a:solidFill>
              <a:srgbClr val="CCFFFF"/>
            </a:solidFill>
            <a:prstDash val="solid"/>
          </a:ln>
        </c:spPr>
        <c:txPr>
          <a:bodyPr rot="-2700000" vert="horz"/>
          <a:lstStyle/>
          <a:p>
            <a:pPr>
              <a:defRPr lang="en-US" sz="1200" b="1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B Zar" pitchFamily="2" charset="-78"/>
              </a:defRPr>
            </a:pPr>
            <a:endParaRPr lang="en-US"/>
          </a:p>
        </c:txPr>
        <c:crossAx val="1409080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0908032"/>
        <c:scaling>
          <c:orientation val="minMax"/>
        </c:scaling>
        <c:delete val="0"/>
        <c:axPos val="l"/>
        <c:majorGridlines>
          <c:spPr>
            <a:ln w="12825">
              <a:solidFill>
                <a:srgbClr val="CC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825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lang="en-US" sz="1400" b="1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B Zar" pitchFamily="2" charset="-78"/>
              </a:defRPr>
            </a:pPr>
            <a:endParaRPr lang="en-US"/>
          </a:p>
        </c:txPr>
        <c:crossAx val="140906496"/>
        <c:crosses val="autoZero"/>
        <c:crossBetween val="between"/>
      </c:valAx>
      <c:spPr>
        <a:noFill/>
        <a:ln w="25400">
          <a:solidFill>
            <a:schemeClr val="bg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94-42B8-96FB-B4398D351D5B}"/>
              </c:ext>
            </c:extLst>
          </c:dPt>
          <c:dPt>
            <c:idx val="1"/>
            <c:bubble3D val="0"/>
            <c:explosion val="3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94-42B8-96FB-B4398D351D5B}"/>
              </c:ext>
            </c:extLst>
          </c:dPt>
          <c:dLbls>
            <c:dLbl>
              <c:idx val="0"/>
              <c:layout>
                <c:manualLayout>
                  <c:x val="-6.1728395061728392E-3"/>
                  <c:y val="-5.8926685878784323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94-42B8-96FB-B4398D351D5B}"/>
                </c:ext>
              </c:extLst>
            </c:dLbl>
            <c:dLbl>
              <c:idx val="1"/>
              <c:layout>
                <c:manualLayout>
                  <c:x val="-8.9506172839506265E-2"/>
                  <c:y val="4.4896522574311926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94-42B8-96FB-B4398D351D5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مرگ مغزي</c:v>
                </c:pt>
                <c:pt idx="1">
                  <c:v>زنده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13346</c:v>
                </c:pt>
                <c:pt idx="1">
                  <c:v>37050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94-42B8-96FB-B4398D351D5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78571428571427"/>
          <c:y val="0.1545138888888889"/>
          <c:w val="0.78869047619047616"/>
          <c:h val="0.782986111111111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explosion val="28"/>
          <c:dPt>
            <c:idx val="0"/>
            <c:bubble3D val="0"/>
            <c:explosion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69-4731-89D2-B5868A67BC5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69-4731-89D2-B5868A67BC55}"/>
              </c:ext>
            </c:extLst>
          </c:dPt>
          <c:dLbls>
            <c:dLbl>
              <c:idx val="0"/>
              <c:layout>
                <c:manualLayout>
                  <c:x val="-6.1728395061728392E-3"/>
                  <c:y val="-5.8926685878784323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69-4731-89D2-B5868A67BC55}"/>
                </c:ext>
              </c:extLst>
            </c:dLbl>
            <c:dLbl>
              <c:idx val="1"/>
              <c:layout>
                <c:manualLayout>
                  <c:x val="-8.9506172839506265E-2"/>
                  <c:y val="4.4896522574311946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69-4731-89D2-B5868A67BC5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مرگ مغزي</c:v>
                </c:pt>
                <c:pt idx="1">
                  <c:v>زنده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1354</c:v>
                </c:pt>
                <c:pt idx="1">
                  <c:v>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669-4731-89D2-B5868A67BC5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زنده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1378</c:v>
                </c:pt>
                <c:pt idx="1">
                  <c:v>1379</c:v>
                </c:pt>
                <c:pt idx="2">
                  <c:v>1380</c:v>
                </c:pt>
                <c:pt idx="3">
                  <c:v>1381</c:v>
                </c:pt>
                <c:pt idx="4">
                  <c:v>1382</c:v>
                </c:pt>
                <c:pt idx="5">
                  <c:v>1383</c:v>
                </c:pt>
                <c:pt idx="6">
                  <c:v>1384</c:v>
                </c:pt>
                <c:pt idx="7">
                  <c:v>1385</c:v>
                </c:pt>
                <c:pt idx="8">
                  <c:v>1386</c:v>
                </c:pt>
                <c:pt idx="9">
                  <c:v>1387</c:v>
                </c:pt>
                <c:pt idx="10">
                  <c:v>1388</c:v>
                </c:pt>
                <c:pt idx="11">
                  <c:v>1389</c:v>
                </c:pt>
                <c:pt idx="12">
                  <c:v>1390</c:v>
                </c:pt>
                <c:pt idx="13">
                  <c:v>1391</c:v>
                </c:pt>
                <c:pt idx="14">
                  <c:v>1392</c:v>
                </c:pt>
                <c:pt idx="15">
                  <c:v>1393</c:v>
                </c:pt>
                <c:pt idx="16">
                  <c:v>1394</c:v>
                </c:pt>
                <c:pt idx="17">
                  <c:v>1395</c:v>
                </c:pt>
                <c:pt idx="18">
                  <c:v>1396</c:v>
                </c:pt>
                <c:pt idx="19">
                  <c:v>1397</c:v>
                </c:pt>
                <c:pt idx="20">
                  <c:v>1398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1255</c:v>
                </c:pt>
                <c:pt idx="1">
                  <c:v>1414</c:v>
                </c:pt>
                <c:pt idx="2">
                  <c:v>1609</c:v>
                </c:pt>
                <c:pt idx="3">
                  <c:v>1619</c:v>
                </c:pt>
                <c:pt idx="4">
                  <c:v>1537</c:v>
                </c:pt>
                <c:pt idx="5">
                  <c:v>1733</c:v>
                </c:pt>
                <c:pt idx="6">
                  <c:v>1680</c:v>
                </c:pt>
                <c:pt idx="7">
                  <c:v>1616</c:v>
                </c:pt>
                <c:pt idx="8">
                  <c:v>1546</c:v>
                </c:pt>
                <c:pt idx="9">
                  <c:v>1567</c:v>
                </c:pt>
                <c:pt idx="10">
                  <c:v>1669</c:v>
                </c:pt>
                <c:pt idx="11">
                  <c:v>1736</c:v>
                </c:pt>
                <c:pt idx="12">
                  <c:v>1529</c:v>
                </c:pt>
                <c:pt idx="13">
                  <c:v>1540</c:v>
                </c:pt>
                <c:pt idx="14">
                  <c:v>1501</c:v>
                </c:pt>
                <c:pt idx="15">
                  <c:v>1203</c:v>
                </c:pt>
                <c:pt idx="16">
                  <c:v>1204</c:v>
                </c:pt>
                <c:pt idx="17">
                  <c:v>1078</c:v>
                </c:pt>
                <c:pt idx="18">
                  <c:v>931</c:v>
                </c:pt>
                <c:pt idx="19">
                  <c:v>1018</c:v>
                </c:pt>
                <c:pt idx="20">
                  <c:v>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04-4E58-9B05-0BA8B01E5B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مرگ مغزی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1378</c:v>
                </c:pt>
                <c:pt idx="1">
                  <c:v>1379</c:v>
                </c:pt>
                <c:pt idx="2">
                  <c:v>1380</c:v>
                </c:pt>
                <c:pt idx="3">
                  <c:v>1381</c:v>
                </c:pt>
                <c:pt idx="4">
                  <c:v>1382</c:v>
                </c:pt>
                <c:pt idx="5">
                  <c:v>1383</c:v>
                </c:pt>
                <c:pt idx="6">
                  <c:v>1384</c:v>
                </c:pt>
                <c:pt idx="7">
                  <c:v>1385</c:v>
                </c:pt>
                <c:pt idx="8">
                  <c:v>1386</c:v>
                </c:pt>
                <c:pt idx="9">
                  <c:v>1387</c:v>
                </c:pt>
                <c:pt idx="10">
                  <c:v>1388</c:v>
                </c:pt>
                <c:pt idx="11">
                  <c:v>1389</c:v>
                </c:pt>
                <c:pt idx="12">
                  <c:v>1390</c:v>
                </c:pt>
                <c:pt idx="13">
                  <c:v>1391</c:v>
                </c:pt>
                <c:pt idx="14">
                  <c:v>1392</c:v>
                </c:pt>
                <c:pt idx="15">
                  <c:v>1393</c:v>
                </c:pt>
                <c:pt idx="16">
                  <c:v>1394</c:v>
                </c:pt>
                <c:pt idx="17">
                  <c:v>1395</c:v>
                </c:pt>
                <c:pt idx="18">
                  <c:v>1396</c:v>
                </c:pt>
                <c:pt idx="19">
                  <c:v>1397</c:v>
                </c:pt>
                <c:pt idx="20">
                  <c:v>1398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0">
                  <c:v>14</c:v>
                </c:pt>
                <c:pt idx="1">
                  <c:v>19</c:v>
                </c:pt>
                <c:pt idx="2">
                  <c:v>66</c:v>
                </c:pt>
                <c:pt idx="3">
                  <c:v>85</c:v>
                </c:pt>
                <c:pt idx="4">
                  <c:v>188</c:v>
                </c:pt>
                <c:pt idx="5">
                  <c:v>180</c:v>
                </c:pt>
                <c:pt idx="6">
                  <c:v>215</c:v>
                </c:pt>
                <c:pt idx="7">
                  <c:v>237</c:v>
                </c:pt>
                <c:pt idx="8">
                  <c:v>265</c:v>
                </c:pt>
                <c:pt idx="9">
                  <c:v>349</c:v>
                </c:pt>
                <c:pt idx="10">
                  <c:v>396</c:v>
                </c:pt>
                <c:pt idx="11">
                  <c:v>590</c:v>
                </c:pt>
                <c:pt idx="12">
                  <c:v>763</c:v>
                </c:pt>
                <c:pt idx="13">
                  <c:v>911</c:v>
                </c:pt>
                <c:pt idx="14">
                  <c:v>1171</c:v>
                </c:pt>
                <c:pt idx="15">
                  <c:v>1122</c:v>
                </c:pt>
                <c:pt idx="16">
                  <c:v>1374</c:v>
                </c:pt>
                <c:pt idx="17">
                  <c:v>1399</c:v>
                </c:pt>
                <c:pt idx="18">
                  <c:v>1351</c:v>
                </c:pt>
                <c:pt idx="19">
                  <c:v>1245</c:v>
                </c:pt>
                <c:pt idx="20">
                  <c:v>1354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04-4E58-9B05-0BA8B01E5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85"/>
        <c:axId val="141136640"/>
        <c:axId val="141138176"/>
      </c:barChart>
      <c:dateAx>
        <c:axId val="1411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 rtl="0">
              <a:defRPr/>
            </a:pPr>
            <a:endParaRPr lang="en-US"/>
          </a:p>
        </c:txPr>
        <c:crossAx val="141138176"/>
        <c:crosses val="autoZero"/>
        <c:auto val="0"/>
        <c:lblOffset val="100"/>
        <c:baseTimeUnit val="days"/>
        <c:majorUnit val="1"/>
        <c:minorUnit val="1"/>
      </c:dateAx>
      <c:valAx>
        <c:axId val="141138176"/>
        <c:scaling>
          <c:orientation val="minMax"/>
        </c:scaling>
        <c:delete val="0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1136640"/>
        <c:crossesAt val="1378"/>
        <c:crossBetween val="between"/>
      </c:valAx>
    </c:plotArea>
    <c:legend>
      <c:legendPos val="r"/>
      <c:layout>
        <c:manualLayout>
          <c:xMode val="edge"/>
          <c:yMode val="edge"/>
          <c:x val="0.88805549644132364"/>
          <c:y val="0.33091461471940437"/>
          <c:w val="0.10293549454966765"/>
          <c:h val="0.22834418096581871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52546566120346E-2"/>
          <c:y val="3.7474519365282385E-2"/>
          <c:w val="0.76019126008040683"/>
          <c:h val="0.818938206962708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زنده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5"/>
              <c:layout>
                <c:manualLayout>
                  <c:x val="1.8126888217522549E-2"/>
                  <c:y val="-2.2842639593908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D2-44A7-AC79-CA133F8E28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1378</c:v>
                </c:pt>
                <c:pt idx="1">
                  <c:v>1379</c:v>
                </c:pt>
                <c:pt idx="2">
                  <c:v>1380</c:v>
                </c:pt>
                <c:pt idx="3">
                  <c:v>1381</c:v>
                </c:pt>
                <c:pt idx="4">
                  <c:v>1382</c:v>
                </c:pt>
                <c:pt idx="5">
                  <c:v>1383</c:v>
                </c:pt>
                <c:pt idx="6">
                  <c:v>1384</c:v>
                </c:pt>
                <c:pt idx="7">
                  <c:v>1385</c:v>
                </c:pt>
                <c:pt idx="8">
                  <c:v>1386</c:v>
                </c:pt>
                <c:pt idx="9">
                  <c:v>1387</c:v>
                </c:pt>
                <c:pt idx="10">
                  <c:v>1388</c:v>
                </c:pt>
                <c:pt idx="11">
                  <c:v>1389</c:v>
                </c:pt>
                <c:pt idx="12">
                  <c:v>1390</c:v>
                </c:pt>
                <c:pt idx="13">
                  <c:v>1391</c:v>
                </c:pt>
                <c:pt idx="14">
                  <c:v>1392</c:v>
                </c:pt>
                <c:pt idx="15">
                  <c:v>1393</c:v>
                </c:pt>
                <c:pt idx="16">
                  <c:v>1394</c:v>
                </c:pt>
                <c:pt idx="17">
                  <c:v>1395</c:v>
                </c:pt>
                <c:pt idx="18">
                  <c:v>1396</c:v>
                </c:pt>
                <c:pt idx="19">
                  <c:v>1397</c:v>
                </c:pt>
                <c:pt idx="20">
                  <c:v>1397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1255</c:v>
                </c:pt>
                <c:pt idx="1">
                  <c:v>1414</c:v>
                </c:pt>
                <c:pt idx="2">
                  <c:v>1609</c:v>
                </c:pt>
                <c:pt idx="3">
                  <c:v>1619</c:v>
                </c:pt>
                <c:pt idx="4">
                  <c:v>1537</c:v>
                </c:pt>
                <c:pt idx="5">
                  <c:v>1733</c:v>
                </c:pt>
                <c:pt idx="6">
                  <c:v>1680</c:v>
                </c:pt>
                <c:pt idx="7">
                  <c:v>1616</c:v>
                </c:pt>
                <c:pt idx="8">
                  <c:v>1546</c:v>
                </c:pt>
                <c:pt idx="9">
                  <c:v>1567</c:v>
                </c:pt>
                <c:pt idx="10">
                  <c:v>1669</c:v>
                </c:pt>
                <c:pt idx="11">
                  <c:v>1736</c:v>
                </c:pt>
                <c:pt idx="12">
                  <c:v>1529</c:v>
                </c:pt>
                <c:pt idx="13">
                  <c:v>1540</c:v>
                </c:pt>
                <c:pt idx="14">
                  <c:v>1501</c:v>
                </c:pt>
                <c:pt idx="15">
                  <c:v>1203</c:v>
                </c:pt>
                <c:pt idx="16">
                  <c:v>1204</c:v>
                </c:pt>
                <c:pt idx="17">
                  <c:v>1078</c:v>
                </c:pt>
                <c:pt idx="18">
                  <c:v>931</c:v>
                </c:pt>
                <c:pt idx="19">
                  <c:v>1018</c:v>
                </c:pt>
                <c:pt idx="20">
                  <c:v>747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D2-44A7-AC79-CA133F8E287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مرگ مغزی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1.6616314199395882E-2"/>
                  <c:y val="3.299492385786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D2-44A7-AC79-CA133F8E28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1378</c:v>
                </c:pt>
                <c:pt idx="1">
                  <c:v>1379</c:v>
                </c:pt>
                <c:pt idx="2">
                  <c:v>1380</c:v>
                </c:pt>
                <c:pt idx="3">
                  <c:v>1381</c:v>
                </c:pt>
                <c:pt idx="4">
                  <c:v>1382</c:v>
                </c:pt>
                <c:pt idx="5">
                  <c:v>1383</c:v>
                </c:pt>
                <c:pt idx="6">
                  <c:v>1384</c:v>
                </c:pt>
                <c:pt idx="7">
                  <c:v>1385</c:v>
                </c:pt>
                <c:pt idx="8">
                  <c:v>1386</c:v>
                </c:pt>
                <c:pt idx="9">
                  <c:v>1387</c:v>
                </c:pt>
                <c:pt idx="10">
                  <c:v>1388</c:v>
                </c:pt>
                <c:pt idx="11">
                  <c:v>1389</c:v>
                </c:pt>
                <c:pt idx="12">
                  <c:v>1390</c:v>
                </c:pt>
                <c:pt idx="13">
                  <c:v>1391</c:v>
                </c:pt>
                <c:pt idx="14">
                  <c:v>1392</c:v>
                </c:pt>
                <c:pt idx="15">
                  <c:v>1393</c:v>
                </c:pt>
                <c:pt idx="16">
                  <c:v>1394</c:v>
                </c:pt>
                <c:pt idx="17">
                  <c:v>1395</c:v>
                </c:pt>
                <c:pt idx="18">
                  <c:v>1396</c:v>
                </c:pt>
                <c:pt idx="19">
                  <c:v>1397</c:v>
                </c:pt>
                <c:pt idx="20">
                  <c:v>1397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  <c:pt idx="0">
                  <c:v>14</c:v>
                </c:pt>
                <c:pt idx="1">
                  <c:v>19</c:v>
                </c:pt>
                <c:pt idx="2">
                  <c:v>66</c:v>
                </c:pt>
                <c:pt idx="3">
                  <c:v>85</c:v>
                </c:pt>
                <c:pt idx="4">
                  <c:v>188</c:v>
                </c:pt>
                <c:pt idx="5">
                  <c:v>180</c:v>
                </c:pt>
                <c:pt idx="6">
                  <c:v>215</c:v>
                </c:pt>
                <c:pt idx="7">
                  <c:v>237</c:v>
                </c:pt>
                <c:pt idx="8">
                  <c:v>265</c:v>
                </c:pt>
                <c:pt idx="9">
                  <c:v>349</c:v>
                </c:pt>
                <c:pt idx="10">
                  <c:v>396</c:v>
                </c:pt>
                <c:pt idx="11">
                  <c:v>590</c:v>
                </c:pt>
                <c:pt idx="12">
                  <c:v>763</c:v>
                </c:pt>
                <c:pt idx="13">
                  <c:v>911</c:v>
                </c:pt>
                <c:pt idx="14">
                  <c:v>1171</c:v>
                </c:pt>
                <c:pt idx="15">
                  <c:v>1122</c:v>
                </c:pt>
                <c:pt idx="16">
                  <c:v>1374</c:v>
                </c:pt>
                <c:pt idx="17">
                  <c:v>1399</c:v>
                </c:pt>
                <c:pt idx="18">
                  <c:v>1351</c:v>
                </c:pt>
                <c:pt idx="19">
                  <c:v>1245</c:v>
                </c:pt>
                <c:pt idx="20">
                  <c:v>1354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DD2-44A7-AC79-CA133F8E2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52320"/>
        <c:axId val="141370496"/>
      </c:lineChart>
      <c:catAx>
        <c:axId val="1413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 rtl="0">
              <a:defRPr/>
            </a:pPr>
            <a:endParaRPr lang="en-US"/>
          </a:p>
        </c:txPr>
        <c:crossAx val="14137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370496"/>
        <c:scaling>
          <c:orientation val="minMax"/>
        </c:scaling>
        <c:delete val="0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13523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654494849775156"/>
          <c:y val="0.68370658299692133"/>
          <c:w val="0.11194450355867679"/>
          <c:h val="0.197987529477597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3E45-5776-449A-817F-8C65C392C3E7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69054-DAC7-4069-A8F0-46E063A90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52431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9806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30855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5A08-672F-47FE-BC76-4B459A37213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636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5A08-672F-47FE-BC76-4B459A37213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661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329912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77615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20EB-83A0-4404-9804-BB7A756947D6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8930-FF52-4A67-83E7-44B1738EF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28600" y="304800"/>
          <a:ext cx="8686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Image" r:id="rId3" imgW="6349206" imgH="4228571" progId="">
                  <p:embed/>
                </p:oleObj>
              </mc:Choice>
              <mc:Fallback>
                <p:oleObj name="Image" r:id="rId3" imgW="6349206" imgH="42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86868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11675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08766"/>
              </p:ext>
            </p:extLst>
          </p:nvPr>
        </p:nvGraphicFramePr>
        <p:xfrm>
          <a:off x="76199" y="990599"/>
          <a:ext cx="8939330" cy="57811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1">
                  <a:extLst>
                    <a:ext uri="{9D8B030D-6E8A-4147-A177-3AD203B41FA5}">
                      <a16:colId xmlns="" xmlns:a16="http://schemas.microsoft.com/office/drawing/2014/main" val="4271219229"/>
                    </a:ext>
                  </a:extLst>
                </a:gridCol>
                <a:gridCol w="7184524">
                  <a:extLst>
                    <a:ext uri="{9D8B030D-6E8A-4147-A177-3AD203B41FA5}">
                      <a16:colId xmlns="" xmlns:a16="http://schemas.microsoft.com/office/drawing/2014/main" val="1743944745"/>
                    </a:ext>
                  </a:extLst>
                </a:gridCol>
                <a:gridCol w="840405">
                  <a:extLst>
                    <a:ext uri="{9D8B030D-6E8A-4147-A177-3AD203B41FA5}">
                      <a16:colId xmlns="" xmlns:a16="http://schemas.microsoft.com/office/drawing/2014/main" val="1704949770"/>
                    </a:ext>
                  </a:extLst>
                </a:gridCol>
              </a:tblGrid>
              <a:tr h="477580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  <a:sym typeface="Corbel"/>
                        </a:rPr>
                        <a:t>تاریخ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  <a:sym typeface="Corbel"/>
                        </a:rPr>
                        <a:t>موضوع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rgbClr val="FFFF00"/>
                          </a:solidFill>
                          <a:cs typeface="B Nazanin" panose="00000400000000000000" pitchFamily="2" charset="-78"/>
                          <a:sym typeface="Corbel"/>
                        </a:rPr>
                        <a:t>ردیف</a:t>
                      </a:r>
                      <a:endParaRPr lang="en-US" sz="2400" b="1" kern="1200" dirty="0">
                        <a:solidFill>
                          <a:srgbClr val="FFFF00"/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696634141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1368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فتوای حضرت امام خمینی (ره) در مورد پیوند اعضا از افراد مرگ مغزی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944190107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marL="0" marR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1370</a:t>
                      </a:r>
                      <a:endParaRPr lang="en-US" sz="2400" b="1" kern="12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فتوای مقام معظم رهبری در مورد پیوند اعضا از افراد مرگ مغزی</a:t>
                      </a:r>
                      <a:endParaRPr lang="en-US" sz="2400" kern="1200" dirty="0" smtClean="0">
                        <a:solidFill>
                          <a:schemeClr val="bg1">
                            <a:lumMod val="85000"/>
                          </a:schemeClr>
                        </a:solidFill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2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709621903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1370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اولین پیوند کلیه از مرگ مغزی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3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773283734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1373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انجمن علمی پیوند اعضای ایران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4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3833265243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1379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پیوند اعضا از مبتلایان مرگ مغزی (مصوبه مجلس</a:t>
                      </a:r>
                      <a:r>
                        <a:rPr lang="fa-IR" sz="2400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 شورای اسلامی)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5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4068503794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1379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6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975896013"/>
                  </a:ext>
                </a:extLst>
              </a:tr>
              <a:tr h="79971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1381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آیین نامه اجرایی هیئت دولت در مورد قانون پیوند اعضا از</a:t>
                      </a:r>
                      <a:r>
                        <a:rPr lang="fa-IR" sz="2400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 مبتلایان</a:t>
                      </a:r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 مرگ مغزی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7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2427847131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1381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دستورالعمل وزارت بهداشت در مورد پیوند اعضا از </a:t>
                      </a:r>
                      <a:r>
                        <a:rPr lang="fa-IR" sz="2400" kern="12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مبتلایان</a:t>
                      </a:r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 مرگ مغزی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8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123083351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1382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cs typeface="B Nazanin" panose="00000400000000000000" pitchFamily="2" charset="-78"/>
                          <a:sym typeface="Corbel"/>
                        </a:rPr>
                        <a:t>تشکیل واحدهای اهدای عضو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9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253139837"/>
                  </a:ext>
                </a:extLst>
              </a:tr>
              <a:tr h="444287"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1393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  <a:sym typeface="Corbel"/>
                        </a:rPr>
                        <a:t>تشکیل شورای عالی پیوند</a:t>
                      </a:r>
                      <a:endParaRPr lang="en-US" sz="2400" kern="12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  <a:sym typeface="Corbel"/>
                      </a:endParaRPr>
                    </a:p>
                    <a:p>
                      <a:pPr algn="ctr"/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kern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j-lt"/>
                          <a:ea typeface="+mj-ea"/>
                          <a:cs typeface="B Nazanin" panose="00000400000000000000" pitchFamily="2" charset="-78"/>
                          <a:sym typeface="Corbel"/>
                        </a:rPr>
                        <a:t>10</a:t>
                      </a:r>
                      <a:endParaRPr lang="en-US" sz="24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j-lt"/>
                        <a:ea typeface="+mj-ea"/>
                        <a:cs typeface="B Nazanin" panose="00000400000000000000" pitchFamily="2" charset="-78"/>
                        <a:sym typeface="Corbel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323533992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9970" y="152399"/>
            <a:ext cx="7886700" cy="762001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 rtl="0"/>
            <a:r>
              <a:rPr lang="fa-IR" sz="4000" b="1" dirty="0">
                <a:solidFill>
                  <a:srgbClr val="FFFF66"/>
                </a:solidFill>
                <a:cs typeface="B Nazanin" panose="00000400000000000000" pitchFamily="2" charset="-78"/>
              </a:rPr>
              <a:t>تاریخچه فراهم آوری و پیوند اعضا در ایران</a:t>
            </a:r>
            <a:endParaRPr lang="en-US" sz="4000" b="1" dirty="0">
              <a:solidFill>
                <a:srgbClr val="FFFF66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5791200" cy="3124200"/>
          </a:xfrm>
          <a:solidFill>
            <a:srgbClr val="FFFF66"/>
          </a:solidFill>
        </p:spPr>
        <p:txBody>
          <a:bodyPr>
            <a:noAutofit/>
          </a:bodyPr>
          <a:lstStyle/>
          <a:p>
            <a:pPr marL="0" indent="0" algn="ctr" rtl="1">
              <a:buNone/>
              <a:defRPr/>
            </a:pPr>
            <a:endParaRPr lang="fa-IR" sz="3600" b="1" dirty="0" smtClean="0">
              <a:cs typeface="0 Titr Bold" pitchFamily="2" charset="-78"/>
            </a:endParaRPr>
          </a:p>
          <a:p>
            <a:pPr marL="0" indent="0" algn="ctr" rtl="1">
              <a:buNone/>
              <a:defRPr/>
            </a:pPr>
            <a:r>
              <a:rPr lang="fa-IR" sz="3600" b="1" dirty="0" smtClean="0">
                <a:cs typeface="0 Titr Bold" pitchFamily="2" charset="-78"/>
              </a:rPr>
              <a:t>آیین نامه اجرایی هیئت دولت</a:t>
            </a:r>
          </a:p>
          <a:p>
            <a:pPr marL="0" indent="0" algn="ctr" rtl="1">
              <a:buNone/>
              <a:defRPr/>
            </a:pPr>
            <a:endParaRPr lang="en-US" sz="3600" b="1" dirty="0" smtClean="0">
              <a:cs typeface="0 Titr Bold" pitchFamily="2" charset="-78"/>
            </a:endParaRPr>
          </a:p>
          <a:p>
            <a:pPr marL="0" indent="0" algn="ctr" rtl="1">
              <a:buNone/>
              <a:defRPr/>
            </a:pPr>
            <a:r>
              <a:rPr lang="fa-IR" sz="3600" b="1" dirty="0" smtClean="0">
                <a:cs typeface="0 Titr Bold" pitchFamily="2" charset="-78"/>
              </a:rPr>
              <a:t>1381/3/17</a:t>
            </a:r>
          </a:p>
          <a:p>
            <a:pPr marL="0" indent="0" algn="ctr" rtl="1">
              <a:buNone/>
              <a:defRPr/>
            </a:pPr>
            <a:endParaRPr lang="fa-IR" sz="3600" b="1" dirty="0" smtClean="0">
              <a:cs typeface="0 Titr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39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 descr="Parchment"/>
          <p:cNvSpPr txBox="1">
            <a:spLocks noChangeArrowheads="1"/>
          </p:cNvSpPr>
          <p:nvPr/>
        </p:nvSpPr>
        <p:spPr bwMode="auto">
          <a:xfrm>
            <a:off x="609600" y="2438400"/>
            <a:ext cx="8153400" cy="17543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600" b="1" i="1" dirty="0" err="1">
                <a:solidFill>
                  <a:schemeClr val="bg1"/>
                </a:solidFill>
                <a:latin typeface="Arial" charset="0"/>
                <a:cs typeface="Arial" charset="0"/>
              </a:rPr>
              <a:t>Namazi</a:t>
            </a:r>
            <a:r>
              <a:rPr lang="en-GB" sz="36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 Hospital</a:t>
            </a:r>
          </a:p>
          <a:p>
            <a:endParaRPr lang="en-GB" sz="3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rial" charset="0"/>
                <a:cs typeface="Arial" charset="0"/>
              </a:rPr>
              <a:t>Shiraz University of Medical Sciences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535238" y="1092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09600" y="4494213"/>
            <a:ext cx="8153400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6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Sina</a:t>
            </a:r>
            <a:r>
              <a:rPr lang="en-GB" sz="36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Hospital</a:t>
            </a:r>
          </a:p>
          <a:p>
            <a:r>
              <a:rPr lang="en-GB" sz="3600" dirty="0">
                <a:solidFill>
                  <a:srgbClr val="FFFF00"/>
                </a:solidFill>
                <a:latin typeface="Arial" charset="0"/>
                <a:cs typeface="Arial" charset="0"/>
              </a:rPr>
              <a:t>1994</a:t>
            </a:r>
          </a:p>
          <a:p>
            <a:r>
              <a:rPr lang="en-GB" sz="3600" dirty="0">
                <a:solidFill>
                  <a:srgbClr val="FFFF00"/>
                </a:solidFill>
                <a:latin typeface="Arial" charset="0"/>
                <a:cs typeface="Arial" charset="0"/>
              </a:rPr>
              <a:t>Tehran University of Medical Sciences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9469" y="320278"/>
            <a:ext cx="8489731" cy="154384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Deaceased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 Kidney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Transplantation</a:t>
            </a:r>
            <a:endParaRPr lang="fa-I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5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چالش ها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00601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1- کمبود منابع (تجهیزات، انسانی، فیزیکی) در دانشگاههای علوم پزشکی جهت برنامه فراهم آوری اعضا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2- تخصیص اعتبار نامناسب 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3- نرخ پائین رضایت خانواده ها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4- نظارت </a:t>
            </a:r>
            <a:r>
              <a:rPr lang="fa-IR" sz="2400" dirty="0">
                <a:solidFill>
                  <a:schemeClr val="bg1"/>
                </a:solidFill>
                <a:ea typeface="Majalla UI"/>
                <a:cs typeface="B Yagut" pitchFamily="2" charset="-78"/>
              </a:rPr>
              <a:t>وهمکاری ناکافی </a:t>
            </a: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واحد فراهم آوری بر واحدهای شناسائی</a:t>
            </a:r>
            <a:r>
              <a:rPr lang="en-US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 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5- مشکلات زیر ساختی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6- عدم وجود ساختار مستقل در مدیریت کشوری فراهم آوری و پیوند اعضا</a:t>
            </a:r>
          </a:p>
          <a:p>
            <a:pPr algn="just" rtl="1">
              <a:buNone/>
            </a:pPr>
            <a:r>
              <a:rPr lang="fa-IR" sz="24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7- عدم  پیگیری/ گزارش مطالعات بقا در بیماران پیوندی (غفلت از کیفیت)</a:t>
            </a:r>
          </a:p>
          <a:p>
            <a:pPr algn="just" rtl="1">
              <a:buNone/>
            </a:pPr>
            <a:r>
              <a:rPr lang="fa-IR" sz="2600" dirty="0" smtClean="0">
                <a:solidFill>
                  <a:schemeClr val="bg1"/>
                </a:solidFill>
                <a:ea typeface="Majalla UI"/>
                <a:cs typeface="B Yagut" pitchFamily="2" charset="-78"/>
              </a:rPr>
              <a:t>8- نیاز به پروتکل های کشوری (تخصیص، لیست انتظار،...)</a:t>
            </a:r>
          </a:p>
          <a:p>
            <a:pPr algn="just" rtl="1">
              <a:buNone/>
            </a:pPr>
            <a:endParaRPr lang="fa-IR" sz="2600" dirty="0" smtClean="0">
              <a:solidFill>
                <a:schemeClr val="bg1"/>
              </a:solidFill>
              <a:ea typeface="Majalla UI"/>
              <a:cs typeface="B Yagut" pitchFamily="2" charset="-78"/>
            </a:endParaRPr>
          </a:p>
          <a:p>
            <a:pPr algn="just" rtl="1">
              <a:buNone/>
            </a:pPr>
            <a:endParaRPr lang="fa-IR" sz="2600" dirty="0" smtClean="0">
              <a:solidFill>
                <a:schemeClr val="bg1"/>
              </a:solidFill>
              <a:ea typeface="Majalla UI"/>
              <a:cs typeface="B Yagut" pitchFamily="2" charset="-78"/>
            </a:endParaRPr>
          </a:p>
          <a:p>
            <a:pPr algn="just" rtl="1">
              <a:buNone/>
            </a:pPr>
            <a:endParaRPr lang="fa-IR" sz="2800" dirty="0" smtClean="0">
              <a:solidFill>
                <a:schemeClr val="bg1"/>
              </a:solidFill>
              <a:ea typeface="Majalla UI"/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7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ea typeface="Majalla UI"/>
                <a:cs typeface="B Yagut" pitchFamily="2" charset="-78"/>
              </a:rPr>
              <a:t>تخصیص اعتبار نامناسب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آمبولانس 2،600،000 – 7،000،000 ریال بطول متوسط 5،000،000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آزمایشگاه بافت بهمراه نایلون استریل 1،350،000 ریال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آزمایشگاه ویرولوژی 2،500،000 در صورت وجود </a:t>
            </a:r>
            <a:r>
              <a:rPr lang="en-US" b="1" dirty="0" smtClean="0">
                <a:solidFill>
                  <a:schemeClr val="bg1"/>
                </a:solidFill>
              </a:rPr>
              <a:t>PCR</a:t>
            </a:r>
            <a:r>
              <a:rPr lang="fa-IR" b="1" dirty="0" smtClean="0">
                <a:solidFill>
                  <a:schemeClr val="bg1"/>
                </a:solidFill>
              </a:rPr>
              <a:t> 3،000،000 ریال اضافه می شود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پرسنل و بیهوشی، انتقال دهنده 4،000،000 ریال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پرستار نگهدارنده و حق آنکالی پرستار بهمراه پرسنل </a:t>
            </a:r>
            <a:r>
              <a:rPr lang="en-US" b="1" dirty="0" smtClean="0">
                <a:solidFill>
                  <a:schemeClr val="bg1"/>
                </a:solidFill>
              </a:rPr>
              <a:t>ICU</a:t>
            </a:r>
            <a:r>
              <a:rPr lang="fa-IR" b="1" dirty="0" smtClean="0">
                <a:solidFill>
                  <a:schemeClr val="bg1"/>
                </a:solidFill>
              </a:rPr>
              <a:t> (بهیار، کمک بهیار، و ...) 10،000،000 ریال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پرسنل اتاق عمل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هماهنگ کننده ها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پزشکان تایید کننده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مشایعت خانواده های اهداء کننده 7،000،000 – 10،000،000 ریال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پزشکان برداشت کننده عضو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هزینه پرسنل و پرستاران و رابطین بیمارستان مبداء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</a:rPr>
              <a:t>و .....  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ea typeface="Majalla UI"/>
                <a:cs typeface="B Yagut" pitchFamily="2" charset="-78"/>
              </a:rPr>
              <a:t>نرخ پائین رضایت خانواده ها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فرهنگ سازی جهت اهداء عضو از طرف </a:t>
            </a:r>
            <a:r>
              <a:rPr lang="en-US" dirty="0" smtClean="0">
                <a:solidFill>
                  <a:schemeClr val="bg1"/>
                </a:solidFill>
              </a:rPr>
              <a:t>OPU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برگزاری همایش از طرف دانشگاه جهت  تقدیر از خانواده های اهداء کننده 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تعامل مناسب با سازمان صدا و سیما و رسانه های گروهی 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وجود برنامه های حمایتی از خانواده های اهداء کننده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FF00"/>
                </a:solidFill>
                <a:ea typeface="Majalla UI"/>
                <a:cs typeface="B Yagut" pitchFamily="2" charset="-78"/>
              </a:rPr>
              <a:t>نظارت وهمکاری ناکافی واحد فراهم آوری بر واحدهای شناسائی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بدلیل عدم سیستم بازرسی، واحد های فراهم آوری نمی توانند بر واحدهای شناسایی نظارت کامل داشته باشند </a:t>
            </a:r>
          </a:p>
          <a:p>
            <a:pPr algn="r" rtl="1"/>
            <a:endParaRPr lang="fa-IR" dirty="0" smtClean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واحدهای شناسایی خود را ملزم به معرفی بیمار </a:t>
            </a:r>
            <a:r>
              <a:rPr lang="en-US" dirty="0" smtClean="0">
                <a:solidFill>
                  <a:schemeClr val="bg1"/>
                </a:solidFill>
              </a:rPr>
              <a:t>GCS</a:t>
            </a:r>
            <a:r>
              <a:rPr lang="fa-IR" dirty="0" smtClean="0">
                <a:solidFill>
                  <a:schemeClr val="bg1"/>
                </a:solidFill>
              </a:rPr>
              <a:t> پایین به </a:t>
            </a:r>
            <a:r>
              <a:rPr lang="en-US" dirty="0" smtClean="0">
                <a:solidFill>
                  <a:schemeClr val="bg1"/>
                </a:solidFill>
              </a:rPr>
              <a:t>OPU</a:t>
            </a:r>
            <a:r>
              <a:rPr lang="fa-IR" dirty="0" smtClean="0">
                <a:solidFill>
                  <a:schemeClr val="bg1"/>
                </a:solidFill>
              </a:rPr>
              <a:t> نمی دانند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ea typeface="Majalla UI"/>
                <a:cs typeface="B Yagut" pitchFamily="2" charset="-78"/>
              </a:rPr>
              <a:t>مشکلات زیر ساختی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وجود تجهیزات کافی در بخش پیوند و </a:t>
            </a:r>
            <a:r>
              <a:rPr lang="en-US" dirty="0" smtClean="0">
                <a:solidFill>
                  <a:schemeClr val="bg1"/>
                </a:solidFill>
              </a:rPr>
              <a:t>OPU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وجود فضای فیزیکی جهت بخش پیوند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</a:rPr>
              <a:t>عدم وجود پرسنل کافی و آموزش دیده جهت بخش پیوند و </a:t>
            </a:r>
            <a:r>
              <a:rPr lang="en-US" dirty="0" smtClean="0">
                <a:solidFill>
                  <a:schemeClr val="bg1"/>
                </a:solidFill>
              </a:rPr>
              <a:t>OPU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</a:p>
          <a:p>
            <a:pPr algn="r" rt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602163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</a:rPr>
              <a:t>ایجاد بانك اطلاعاتي دهنده</a:t>
            </a: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تکمیل بانک اطلاعات لیست انتظار</a:t>
            </a:r>
          </a:p>
          <a:p>
            <a:pPr algn="r" rtl="1"/>
            <a:r>
              <a:rPr lang="fa-IR" dirty="0" err="1" smtClean="0">
                <a:solidFill>
                  <a:schemeClr val="bg1"/>
                </a:solidFill>
              </a:rPr>
              <a:t>بازنگري</a:t>
            </a:r>
            <a:r>
              <a:rPr lang="fa-IR" dirty="0" smtClean="0">
                <a:solidFill>
                  <a:schemeClr val="bg1"/>
                </a:solidFill>
              </a:rPr>
              <a:t> پروتكل </a:t>
            </a:r>
            <a:r>
              <a:rPr lang="fa-IR" dirty="0" err="1" smtClean="0">
                <a:solidFill>
                  <a:schemeClr val="bg1"/>
                </a:solidFill>
              </a:rPr>
              <a:t>هاي</a:t>
            </a:r>
            <a:r>
              <a:rPr lang="fa-IR" dirty="0" smtClean="0">
                <a:solidFill>
                  <a:schemeClr val="bg1"/>
                </a:solidFill>
              </a:rPr>
              <a:t> موجود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sz="1900" dirty="0">
                <a:solidFill>
                  <a:schemeClr val="bg1"/>
                </a:solidFill>
              </a:rPr>
              <a:t>Diagnosis of Brain </a:t>
            </a:r>
            <a:r>
              <a:rPr lang="en-US" sz="1900" dirty="0" smtClean="0">
                <a:solidFill>
                  <a:schemeClr val="bg1"/>
                </a:solidFill>
              </a:rPr>
              <a:t>Death,…)</a:t>
            </a:r>
            <a:endParaRPr lang="fa-IR" sz="1900" dirty="0" smtClean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کمیته علمی آموزش جهت فرآیند فراهم آوری</a:t>
            </a:r>
            <a:endParaRPr lang="fa-IR" sz="2200" dirty="0" smtClean="0">
              <a:solidFill>
                <a:schemeClr val="bg1"/>
              </a:solidFill>
            </a:endParaRPr>
          </a:p>
          <a:p>
            <a:pPr algn="r" rtl="1"/>
            <a:r>
              <a:rPr lang="fa-IR" dirty="0" err="1" smtClean="0">
                <a:solidFill>
                  <a:schemeClr val="bg1"/>
                </a:solidFill>
              </a:rPr>
              <a:t>تعيين</a:t>
            </a:r>
            <a:r>
              <a:rPr lang="fa-IR" dirty="0" smtClean="0">
                <a:solidFill>
                  <a:schemeClr val="bg1"/>
                </a:solidFill>
              </a:rPr>
              <a:t>  </a:t>
            </a:r>
            <a:r>
              <a:rPr lang="fa-IR" dirty="0" err="1" smtClean="0">
                <a:solidFill>
                  <a:schemeClr val="bg1"/>
                </a:solidFill>
              </a:rPr>
              <a:t>تيم</a:t>
            </a:r>
            <a:r>
              <a:rPr lang="fa-IR" dirty="0" smtClean="0">
                <a:solidFill>
                  <a:schemeClr val="bg1"/>
                </a:solidFill>
              </a:rPr>
              <a:t>  </a:t>
            </a:r>
            <a:r>
              <a:rPr lang="fa-IR" dirty="0" err="1" smtClean="0">
                <a:solidFill>
                  <a:schemeClr val="bg1"/>
                </a:solidFill>
              </a:rPr>
              <a:t>نظارتي</a:t>
            </a:r>
            <a:r>
              <a:rPr lang="fa-IR" dirty="0" smtClean="0">
                <a:solidFill>
                  <a:schemeClr val="bg1"/>
                </a:solidFill>
              </a:rPr>
              <a:t>  </a:t>
            </a:r>
            <a:r>
              <a:rPr lang="fa-IR" dirty="0" err="1" smtClean="0">
                <a:solidFill>
                  <a:schemeClr val="bg1"/>
                </a:solidFill>
              </a:rPr>
              <a:t>وارزشيابي</a:t>
            </a:r>
            <a:endParaRPr lang="fa-IR" dirty="0" smtClean="0">
              <a:solidFill>
                <a:schemeClr val="bg1"/>
              </a:solidFill>
            </a:endParaRP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اقدامات جهت فرهنگ </a:t>
            </a:r>
            <a:r>
              <a:rPr lang="fa-IR" dirty="0" err="1" smtClean="0">
                <a:solidFill>
                  <a:schemeClr val="bg1"/>
                </a:solidFill>
              </a:rPr>
              <a:t>سازي</a:t>
            </a:r>
            <a:r>
              <a:rPr lang="fa-IR" dirty="0" smtClean="0">
                <a:solidFill>
                  <a:schemeClr val="bg1"/>
                </a:solidFill>
              </a:rPr>
              <a:t> اهداء عضو </a:t>
            </a: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تخصيص اعتبار كافي </a:t>
            </a:r>
          </a:p>
          <a:p>
            <a:pPr algn="r" rtl="1"/>
            <a:r>
              <a:rPr lang="fa-IR" dirty="0" smtClean="0">
                <a:solidFill>
                  <a:schemeClr val="bg1"/>
                </a:solidFill>
              </a:rPr>
              <a:t>تعيين كميته </a:t>
            </a:r>
            <a:r>
              <a:rPr lang="fa-IR" dirty="0" err="1" smtClean="0">
                <a:solidFill>
                  <a:schemeClr val="bg1"/>
                </a:solidFill>
              </a:rPr>
              <a:t>هاي</a:t>
            </a:r>
            <a:r>
              <a:rPr lang="fa-IR" dirty="0" smtClean="0">
                <a:solidFill>
                  <a:schemeClr val="bg1"/>
                </a:solidFill>
              </a:rPr>
              <a:t> </a:t>
            </a:r>
            <a:r>
              <a:rPr lang="fa-IR" dirty="0" err="1" smtClean="0">
                <a:solidFill>
                  <a:schemeClr val="bg1"/>
                </a:solidFill>
              </a:rPr>
              <a:t>علمي</a:t>
            </a:r>
            <a:r>
              <a:rPr lang="fa-IR" dirty="0" smtClean="0">
                <a:solidFill>
                  <a:schemeClr val="bg1"/>
                </a:solidFill>
              </a:rPr>
              <a:t> پیوند اعضاء</a:t>
            </a:r>
          </a:p>
          <a:p>
            <a:pPr marL="0" indent="0" algn="r" rtl="1"/>
            <a:endParaRPr lang="fa-IR" dirty="0" smtClean="0">
              <a:solidFill>
                <a:schemeClr val="bg1"/>
              </a:solidFill>
            </a:endParaRPr>
          </a:p>
          <a:p>
            <a:pPr marL="0" indent="0" algn="r" rtl="1"/>
            <a:endParaRPr lang="fa-IR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fa-I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راهکارها 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2775617536"/>
              </p:ext>
            </p:extLst>
          </p:nvPr>
        </p:nvGraphicFramePr>
        <p:xfrm>
          <a:off x="228600" y="1600200"/>
          <a:ext cx="855759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763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2800" b="1" dirty="0" smtClean="0">
                <a:cs typeface="B Zar" pitchFamily="2" charset="-78"/>
              </a:rPr>
              <a:t> روند اهداکنندگان مرگ مغزی در ايران از ابتدا تا پايان سال1398</a:t>
            </a:r>
            <a:endParaRPr lang="en-US" sz="2800" b="1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324600" cy="1219200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endParaRPr lang="fa-IR" sz="2000" dirty="0" smtClean="0">
              <a:solidFill>
                <a:schemeClr val="tx1"/>
              </a:solidFill>
              <a:cs typeface="0 Titr Bold" pitchFamily="2" charset="-78"/>
            </a:endParaRPr>
          </a:p>
          <a:p>
            <a:r>
              <a:rPr lang="fa-IR" sz="2000" dirty="0" smtClean="0">
                <a:solidFill>
                  <a:schemeClr val="tx1"/>
                </a:solidFill>
                <a:cs typeface="0 Titr Bold" pitchFamily="2" charset="-78"/>
              </a:rPr>
              <a:t>دکتر غلامرضا پورمند</a:t>
            </a:r>
            <a:endParaRPr lang="en-US" sz="2000" dirty="0">
              <a:solidFill>
                <a:schemeClr val="tx1"/>
              </a:solidFill>
              <a:cs typeface="0 Titr Bold" pitchFamily="2" charset="-78"/>
            </a:endParaRPr>
          </a:p>
          <a:p>
            <a:r>
              <a:rPr lang="fa-IR" sz="2000" dirty="0" smtClean="0">
                <a:solidFill>
                  <a:schemeClr val="tx1"/>
                </a:solidFill>
                <a:cs typeface="0 Titr Bold" pitchFamily="2" charset="-78"/>
              </a:rPr>
              <a:t> </a:t>
            </a:r>
          </a:p>
          <a:p>
            <a:r>
              <a:rPr lang="fa-IR" sz="2000" dirty="0" smtClean="0">
                <a:solidFill>
                  <a:schemeClr val="tx1"/>
                </a:solidFill>
                <a:cs typeface="0 Titr Bold" pitchFamily="2" charset="-78"/>
              </a:rPr>
              <a:t>1399/10/24</a:t>
            </a:r>
            <a:endParaRPr lang="fa-IR" sz="2000" dirty="0">
              <a:solidFill>
                <a:schemeClr val="tx1"/>
              </a:solidFill>
              <a:cs typeface="0 Titr Bold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3115247" cy="408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524000"/>
            <a:ext cx="8382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623" y="3200400"/>
            <a:ext cx="8382000" cy="1524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chemeClr val="bg1"/>
                </a:solidFill>
                <a:ea typeface="+mj-ea"/>
                <a:cs typeface="0 Titr Bold" pitchFamily="2" charset="-78"/>
              </a:rPr>
              <a:t>مروری بر پیوند کاداور </a:t>
            </a:r>
            <a:endParaRPr lang="en-US" dirty="0">
              <a:solidFill>
                <a:schemeClr val="bg1"/>
              </a:solidFill>
              <a:cs typeface="0 Titr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34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2929903286"/>
              </p:ext>
            </p:extLst>
          </p:nvPr>
        </p:nvGraphicFramePr>
        <p:xfrm>
          <a:off x="152400" y="1163982"/>
          <a:ext cx="8839200" cy="549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848600" cy="1066801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2400" b="1" dirty="0" smtClean="0">
                <a:cs typeface="B Zar" pitchFamily="2" charset="-78"/>
              </a:rPr>
              <a:t>پیوند کلیه از اهداكنندگان مرگ مغزی در ايران </a:t>
            </a:r>
            <a:br>
              <a:rPr lang="fa-IR" sz="2400" b="1" dirty="0" smtClean="0">
                <a:cs typeface="B Zar" pitchFamily="2" charset="-78"/>
              </a:rPr>
            </a:br>
            <a:r>
              <a:rPr lang="fa-IR" sz="2400" b="1" dirty="0" smtClean="0">
                <a:cs typeface="B Zar" pitchFamily="2" charset="-78"/>
              </a:rPr>
              <a:t> از ابتدا تا پايان سال1398</a:t>
            </a:r>
            <a:endParaRPr lang="en-US" sz="2400" b="1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3869784197"/>
              </p:ext>
            </p:extLst>
          </p:nvPr>
        </p:nvGraphicFramePr>
        <p:xfrm>
          <a:off x="0" y="1066800"/>
          <a:ext cx="9144000" cy="610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06680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2400" b="1" dirty="0" smtClean="0">
                <a:cs typeface="B Zar" pitchFamily="2" charset="-78"/>
              </a:rPr>
              <a:t>پیوند کلیه از اهداكنندگان زنده  در ايران از ابتدا تا پايان سال 1398</a:t>
            </a:r>
            <a:endParaRPr lang="en-US" sz="2400" b="1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200" b="1" dirty="0" smtClean="0">
                <a:cs typeface="B Zar" pitchFamily="2" charset="-78"/>
              </a:rPr>
              <a:t>پيوند كليه انجام شده به تفكيك اهداكننده زنده و مرگ مغزي</a:t>
            </a:r>
            <a:br>
              <a:rPr lang="fa-IR" sz="2200" b="1" dirty="0" smtClean="0">
                <a:cs typeface="B Zar" pitchFamily="2" charset="-78"/>
              </a:rPr>
            </a:br>
            <a:r>
              <a:rPr lang="fa-IR" sz="2000" b="1" dirty="0" smtClean="0">
                <a:cs typeface="B Zar" pitchFamily="2" charset="-78"/>
              </a:rPr>
              <a:t> از ابتدا تا پايان سال 1398</a:t>
            </a:r>
            <a:endParaRPr lang="fa-IR" sz="2000" b="1" dirty="0">
              <a:cs typeface="B Z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673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8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fa-IR" sz="2200" b="1" dirty="0" smtClean="0">
                <a:cs typeface="B Zar" pitchFamily="2" charset="-78"/>
              </a:rPr>
              <a:t>پيوندكليه انجام شده به تفكيك اهداكننده زنده و مرگ مغزي </a:t>
            </a:r>
            <a:r>
              <a:rPr lang="fa-IR" sz="2000" b="1" dirty="0" smtClean="0">
                <a:cs typeface="B Zar" pitchFamily="2" charset="-78"/>
              </a:rPr>
              <a:t>در سال 1398</a:t>
            </a:r>
            <a:endParaRPr lang="fa-IR" sz="2000" b="1" dirty="0">
              <a:cs typeface="B Za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17920"/>
              </p:ext>
            </p:extLst>
          </p:nvPr>
        </p:nvGraphicFramePr>
        <p:xfrm>
          <a:off x="457200" y="1524000"/>
          <a:ext cx="8382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06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990600"/>
          </a:xfrm>
          <a:solidFill>
            <a:srgbClr val="FFFF66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fa-IR" sz="2200" b="1" dirty="0" smtClean="0">
                <a:cs typeface="B Zar" pitchFamily="2" charset="-78"/>
              </a:rPr>
              <a:t>مقایسه پیوند کلیه انجام شده از اهداكنندگان زنده و مرگ مغزي</a:t>
            </a:r>
            <a:br>
              <a:rPr lang="fa-IR" sz="2200" b="1" dirty="0" smtClean="0">
                <a:cs typeface="B Zar" pitchFamily="2" charset="-78"/>
              </a:rPr>
            </a:br>
            <a:r>
              <a:rPr lang="fa-IR" sz="2200" b="1" dirty="0" smtClean="0">
                <a:cs typeface="B Zar" pitchFamily="2" charset="-78"/>
              </a:rPr>
              <a:t>از ابتدا تا پایان سال1398</a:t>
            </a:r>
            <a:endParaRPr lang="en-US" sz="2400" b="1" dirty="0" smtClean="0">
              <a:cs typeface="B Zar" pitchFamily="2" charset="-78"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4628790"/>
              </p:ext>
            </p:extLst>
          </p:nvPr>
        </p:nvGraphicFramePr>
        <p:xfrm>
          <a:off x="228600" y="1371600"/>
          <a:ext cx="89154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57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  <a:solidFill>
            <a:srgbClr val="FFFF66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fa-IR" sz="2400" b="1" dirty="0" smtClean="0">
                <a:cs typeface="B Zar" pitchFamily="2" charset="-78"/>
              </a:rPr>
              <a:t>مقایسه پیوند کلیه انجام شده از اهداكنندگان زنده و مرگ مغزي </a:t>
            </a:r>
            <a:endParaRPr lang="en-US" sz="2400" b="1" dirty="0" smtClean="0">
              <a:cs typeface="B Zar" pitchFamily="2" charset="-78"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3256575"/>
              </p:ext>
            </p:extLst>
          </p:nvPr>
        </p:nvGraphicFramePr>
        <p:xfrm>
          <a:off x="76200" y="1447800"/>
          <a:ext cx="89154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05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700" name="Picture 4" descr="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534400" cy="5421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7256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راهنمای نگهداری و پرورش گل ارکیده - چه جور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8" y="762000"/>
            <a:ext cx="839263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0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447800"/>
          </a:xfrm>
          <a:solidFill>
            <a:schemeClr val="tx1"/>
          </a:solidFill>
        </p:spPr>
        <p:txBody>
          <a:bodyPr/>
          <a:lstStyle/>
          <a:p>
            <a:r>
              <a:rPr 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 (1960) Decade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34400" cy="4267200"/>
          </a:xfrm>
          <a:solidFill>
            <a:srgbClr val="660066"/>
          </a:solidFill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Cadaveric Became Dominent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Immunosuppression </a:t>
            </a:r>
          </a:p>
          <a:p>
            <a:r>
              <a:rPr lang="en-US">
                <a:solidFill>
                  <a:schemeClr val="bg1"/>
                </a:solidFill>
              </a:rPr>
              <a:t>Biological Sciences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2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4000" b="1" dirty="0" smtClean="0">
                <a:solidFill>
                  <a:srgbClr val="FFFF66"/>
                </a:solidFill>
                <a:cs typeface="0 Nazanin" pitchFamily="2" charset="-78"/>
              </a:rPr>
              <a:t>موضوع پیوند اعضاء از مبتلایان به مرگ مغزی چندین بار در مجلس محترم شورای اسلامی مطرح شده ولی بعلت مخالفت تعدادی از نمایندگان محترم رای کافی بدست نیاورد .</a:t>
            </a:r>
          </a:p>
          <a:p>
            <a:pPr marL="0" indent="0" algn="just" rtl="1">
              <a:buNone/>
            </a:pPr>
            <a:endParaRPr lang="fa-IR" sz="4000" b="1" dirty="0" smtClean="0">
              <a:solidFill>
                <a:srgbClr val="FFFF66"/>
              </a:solidFill>
              <a:cs typeface="0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3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295400"/>
          </a:xfrm>
          <a:solidFill>
            <a:schemeClr val="tx1"/>
          </a:solidFill>
        </p:spPr>
        <p:txBody>
          <a:bodyPr/>
          <a:lstStyle/>
          <a:p>
            <a:pPr rtl="1"/>
            <a:r>
              <a:rPr lang="ar-SA" sz="5400" b="1" dirty="0">
                <a:solidFill>
                  <a:srgbClr val="FFFF66"/>
                </a:solidFill>
                <a:cs typeface="B Arshia" pitchFamily="2" charset="-78"/>
              </a:rPr>
              <a:t>سوره المائده آيه </a:t>
            </a:r>
            <a:r>
              <a:rPr lang="ar-SA" sz="5400" b="1" dirty="0" smtClean="0">
                <a:solidFill>
                  <a:srgbClr val="FFFF66"/>
                </a:solidFill>
                <a:cs typeface="B Arshia" pitchFamily="2" charset="-78"/>
              </a:rPr>
              <a:t>32</a:t>
            </a:r>
            <a:endParaRPr lang="en-US" sz="5400" b="1" dirty="0">
              <a:solidFill>
                <a:srgbClr val="FFFF66"/>
              </a:solidFill>
              <a:cs typeface="B Arshia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419600"/>
          </a:xfrm>
          <a:solidFill>
            <a:srgbClr val="660066"/>
          </a:solidFill>
        </p:spPr>
        <p:txBody>
          <a:bodyPr/>
          <a:lstStyle/>
          <a:p>
            <a:pPr algn="ctr" rtl="1">
              <a:buFontTx/>
              <a:buNone/>
            </a:pPr>
            <a:endParaRPr lang="en-US" b="1" i="1" dirty="0">
              <a:solidFill>
                <a:schemeClr val="bg1"/>
              </a:solidFill>
              <a:cs typeface="Arabic Transparent" pitchFamily="2" charset="-78"/>
            </a:endParaRPr>
          </a:p>
          <a:p>
            <a:pPr algn="ctr" rtl="1">
              <a:buFontTx/>
              <a:buNone/>
            </a:pPr>
            <a:r>
              <a:rPr lang="ar-SA" sz="4800" b="1" i="1" dirty="0">
                <a:solidFill>
                  <a:schemeClr val="bg1"/>
                </a:solidFill>
                <a:cs typeface="B Arabic Style" pitchFamily="2" charset="-78"/>
              </a:rPr>
              <a:t>... و مَنَ اَحياها فَكَاَ نما اَحيَا الناسَ جميعاً ...</a:t>
            </a:r>
          </a:p>
          <a:p>
            <a:pPr>
              <a:buFontTx/>
              <a:buNone/>
            </a:pPr>
            <a:endParaRPr lang="en-US" sz="4800" b="1" i="1" dirty="0">
              <a:solidFill>
                <a:schemeClr val="bg1"/>
              </a:solidFill>
              <a:cs typeface="B Arabic Style" pitchFamily="2" charset="-78"/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And he who saves a man’s life shall be considered as one who has saved the life of mankind as a whole </a:t>
            </a:r>
          </a:p>
        </p:txBody>
      </p:sp>
    </p:spTree>
    <p:extLst>
      <p:ext uri="{BB962C8B-B14F-4D97-AF65-F5344CB8AC3E}">
        <p14:creationId xmlns:p14="http://schemas.microsoft.com/office/powerpoint/2010/main" val="125554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62163" y="152400"/>
          <a:ext cx="4852987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3" imgW="1828804" imgH="2498444" progId="">
                  <p:embed/>
                </p:oleObj>
              </mc:Choice>
              <mc:Fallback>
                <p:oleObj name="Image" r:id="rId3" imgW="1828804" imgH="249844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152400"/>
                        <a:ext cx="4852987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age" r:id="rId3" imgW="3047748" imgH="2614968" progId="">
                  <p:embed/>
                </p:oleObj>
              </mc:Choice>
              <mc:Fallback>
                <p:oleObj name="Image" r:id="rId3" imgW="3047748" imgH="261496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chemeClr val="bg1"/>
                </a:solidFill>
                <a:cs typeface="0 Nazanin" pitchFamily="2" charset="-78"/>
              </a:rPr>
              <a:t>موضوع پیوند اعضاء از مبتلایان به مرگ مغزی یک بار دیگر نیز پس از فتوای حضرت امام (ره) در مجلس محترم شورای اسلامی مطرح شده ولی رای کافی نیاورد .</a:t>
            </a:r>
          </a:p>
          <a:p>
            <a:pPr marL="0" indent="0" algn="r" rtl="1">
              <a:buNone/>
            </a:pPr>
            <a:endParaRPr lang="fa-IR" b="1" dirty="0" smtClean="0">
              <a:solidFill>
                <a:schemeClr val="bg1"/>
              </a:solidFill>
              <a:cs typeface="0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1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2514600"/>
            <a:ext cx="5410200" cy="294589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rtl="1">
              <a:buNone/>
              <a:defRPr/>
            </a:pPr>
            <a:endParaRPr lang="en-US" b="1" dirty="0">
              <a:cs typeface="B Titr" panose="00000700000000000000" pitchFamily="2" charset="-78"/>
            </a:endParaRPr>
          </a:p>
          <a:p>
            <a:pPr marL="0" indent="0" algn="ctr" rtl="1">
              <a:buNone/>
              <a:defRPr/>
            </a:pPr>
            <a:r>
              <a:rPr lang="fa-IR" b="1" dirty="0" smtClean="0">
                <a:cs typeface="B Titr" panose="00000700000000000000" pitchFamily="2" charset="-78"/>
              </a:rPr>
              <a:t>مصوبه مجلس شورای اسلامی </a:t>
            </a:r>
          </a:p>
          <a:p>
            <a:pPr marL="0" indent="0" algn="ctr" rtl="1">
              <a:buNone/>
              <a:defRPr/>
            </a:pPr>
            <a:endParaRPr lang="fa-IR" b="1" dirty="0" smtClean="0">
              <a:cs typeface="B Titr" panose="00000700000000000000" pitchFamily="2" charset="-78"/>
            </a:endParaRPr>
          </a:p>
          <a:p>
            <a:pPr marL="0" indent="0" algn="ctr" rtl="1">
              <a:buNone/>
              <a:defRPr/>
            </a:pPr>
            <a:r>
              <a:rPr lang="fa-IR" dirty="0" smtClean="0">
                <a:cs typeface="B Titr" panose="00000700000000000000" pitchFamily="2" charset="-78"/>
              </a:rPr>
              <a:t>1379/2/24</a:t>
            </a:r>
          </a:p>
          <a:p>
            <a:pPr marL="0" indent="0" algn="ctr" rtl="1">
              <a:buNone/>
              <a:defRPr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ctr" rtl="1">
              <a:buNone/>
              <a:defRPr/>
            </a:pP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33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4000" b="1" dirty="0" smtClean="0">
                <a:solidFill>
                  <a:schemeClr val="bg1"/>
                </a:solidFill>
                <a:cs typeface="0 Nazanin" pitchFamily="2" charset="-78"/>
              </a:rPr>
              <a:t>نهایتا با تلاشهای علمی همکاران محترم و آگاهی کامل نمایندگان محترم مجلس شورای اسلامی </a:t>
            </a:r>
            <a:endParaRPr lang="fa-IR" sz="4000" b="1" dirty="0">
              <a:solidFill>
                <a:schemeClr val="bg1"/>
              </a:solidFill>
              <a:cs typeface="0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49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706</Words>
  <Application>Microsoft Office PowerPoint</Application>
  <PresentationFormat>On-screen Show (4:3)</PresentationFormat>
  <Paragraphs>120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PowerPoint Presentation</vt:lpstr>
      <vt:lpstr>PowerPoint Presentation</vt:lpstr>
      <vt:lpstr>Late (1960) Decade</vt:lpstr>
      <vt:lpstr>PowerPoint Presentation</vt:lpstr>
      <vt:lpstr>سوره المائده آيه 32</vt:lpstr>
      <vt:lpstr>PowerPoint Presentation</vt:lpstr>
      <vt:lpstr>PowerPoint Presentation</vt:lpstr>
      <vt:lpstr>PowerPoint Presentation</vt:lpstr>
      <vt:lpstr>PowerPoint Presentation</vt:lpstr>
      <vt:lpstr>تاریخچه فراهم آوری و پیوند اعضا در ایران</vt:lpstr>
      <vt:lpstr>PowerPoint Presentation</vt:lpstr>
      <vt:lpstr>Deaceased Kidney Transplantation</vt:lpstr>
      <vt:lpstr>چالش ها</vt:lpstr>
      <vt:lpstr>تخصیص اعتبار نامناسب</vt:lpstr>
      <vt:lpstr>نرخ پائین رضایت خانواده ها</vt:lpstr>
      <vt:lpstr>نظارت وهمکاری ناکافی واحد فراهم آوری بر واحدهای شناسائی</vt:lpstr>
      <vt:lpstr>مشکلات زیر ساختی</vt:lpstr>
      <vt:lpstr>راهکارها </vt:lpstr>
      <vt:lpstr> روند اهداکنندگان مرگ مغزی در ايران از ابتدا تا پايان سال1398</vt:lpstr>
      <vt:lpstr>پیوند کلیه از اهداكنندگان مرگ مغزی در ايران   از ابتدا تا پايان سال1398</vt:lpstr>
      <vt:lpstr>پیوند کلیه از اهداكنندگان زنده  در ايران از ابتدا تا پايان سال 1398</vt:lpstr>
      <vt:lpstr>پيوند كليه انجام شده به تفكيك اهداكننده زنده و مرگ مغزي  از ابتدا تا پايان سال 1398</vt:lpstr>
      <vt:lpstr>پيوندكليه انجام شده به تفكيك اهداكننده زنده و مرگ مغزي در سال 1398</vt:lpstr>
      <vt:lpstr>مقایسه پیوند کلیه انجام شده از اهداكنندگان زنده و مرگ مغزي از ابتدا تا پایان سال1398</vt:lpstr>
      <vt:lpstr>مقایسه پیوند کلیه انجام شده از اهداكنندگان زنده و مرگ مغزي 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urc</dc:creator>
  <cp:lastModifiedBy>MasoulFani</cp:lastModifiedBy>
  <cp:revision>47</cp:revision>
  <dcterms:created xsi:type="dcterms:W3CDTF">2014-12-24T05:17:32Z</dcterms:created>
  <dcterms:modified xsi:type="dcterms:W3CDTF">2021-01-12T08:49:20Z</dcterms:modified>
</cp:coreProperties>
</file>